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 id="2147483658" r:id="rId3"/>
  </p:sldMasterIdLst>
  <p:notesMasterIdLst>
    <p:notesMasterId r:id="rId46"/>
  </p:notesMasterIdLst>
  <p:sldIdLst>
    <p:sldId id="257" r:id="rId4"/>
    <p:sldId id="258" r:id="rId5"/>
    <p:sldId id="269" r:id="rId6"/>
    <p:sldId id="270" r:id="rId7"/>
    <p:sldId id="271" r:id="rId8"/>
    <p:sldId id="272" r:id="rId9"/>
    <p:sldId id="263" r:id="rId10"/>
    <p:sldId id="265" r:id="rId11"/>
    <p:sldId id="266" r:id="rId12"/>
    <p:sldId id="267" r:id="rId13"/>
    <p:sldId id="268" r:id="rId14"/>
    <p:sldId id="305" r:id="rId15"/>
    <p:sldId id="281" r:id="rId16"/>
    <p:sldId id="275" r:id="rId17"/>
    <p:sldId id="276" r:id="rId18"/>
    <p:sldId id="277" r:id="rId19"/>
    <p:sldId id="278" r:id="rId20"/>
    <p:sldId id="279" r:id="rId21"/>
    <p:sldId id="306" r:id="rId22"/>
    <p:sldId id="285" r:id="rId23"/>
    <p:sldId id="286" r:id="rId24"/>
    <p:sldId id="287" r:id="rId25"/>
    <p:sldId id="289" r:id="rId26"/>
    <p:sldId id="291" r:id="rId27"/>
    <p:sldId id="292" r:id="rId28"/>
    <p:sldId id="288" r:id="rId29"/>
    <p:sldId id="294" r:id="rId30"/>
    <p:sldId id="302" r:id="rId31"/>
    <p:sldId id="297" r:id="rId32"/>
    <p:sldId id="298" r:id="rId33"/>
    <p:sldId id="299" r:id="rId34"/>
    <p:sldId id="300" r:id="rId35"/>
    <p:sldId id="301" r:id="rId36"/>
    <p:sldId id="307" r:id="rId37"/>
    <p:sldId id="303" r:id="rId38"/>
    <p:sldId id="308" r:id="rId39"/>
    <p:sldId id="310" r:id="rId40"/>
    <p:sldId id="311" r:id="rId41"/>
    <p:sldId id="312" r:id="rId42"/>
    <p:sldId id="313" r:id="rId43"/>
    <p:sldId id="315" r:id="rId44"/>
    <p:sldId id="304"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774E9195-6ABC-4C6F-8DBD-1A634F2EF318}">
          <p14:sldIdLst>
            <p14:sldId id="257"/>
            <p14:sldId id="258"/>
            <p14:sldId id="269"/>
            <p14:sldId id="270"/>
            <p14:sldId id="271"/>
            <p14:sldId id="272"/>
          </p14:sldIdLst>
        </p14:section>
        <p14:section name="What are system-versioned temporal tables?" id="{F475AC88-66C5-4C2B-91C5-5814D9993BAD}">
          <p14:sldIdLst>
            <p14:sldId id="263"/>
            <p14:sldId id="265"/>
            <p14:sldId id="266"/>
            <p14:sldId id="267"/>
            <p14:sldId id="268"/>
          </p14:sldIdLst>
        </p14:section>
        <p14:section name="Why use temporal tables?" id="{30AA2A76-664F-4D63-8580-7C6D6F41EDCF}">
          <p14:sldIdLst>
            <p14:sldId id="305"/>
            <p14:sldId id="281"/>
            <p14:sldId id="275"/>
            <p14:sldId id="276"/>
            <p14:sldId id="277"/>
            <p14:sldId id="278"/>
            <p14:sldId id="279"/>
          </p14:sldIdLst>
        </p14:section>
        <p14:section name="How do temporal tables work?" id="{1185BAE6-89F7-4B88-AC6C-072A272E3E77}">
          <p14:sldIdLst>
            <p14:sldId id="306"/>
            <p14:sldId id="285"/>
            <p14:sldId id="286"/>
            <p14:sldId id="287"/>
            <p14:sldId id="289"/>
            <p14:sldId id="291"/>
            <p14:sldId id="292"/>
            <p14:sldId id="288"/>
            <p14:sldId id="294"/>
            <p14:sldId id="302"/>
            <p14:sldId id="297"/>
            <p14:sldId id="298"/>
            <p14:sldId id="299"/>
            <p14:sldId id="300"/>
            <p14:sldId id="301"/>
          </p14:sldIdLst>
        </p14:section>
        <p14:section name="What are common use cases for using temporal tables?" id="{F86B0259-1FFF-491D-B20E-5A61384CF13A}">
          <p14:sldIdLst>
            <p14:sldId id="307"/>
          </p14:sldIdLst>
        </p14:section>
        <p14:section name="SQL Demonstrations" id="{D05665D4-CADC-463D-BF22-0C5258353C66}">
          <p14:sldIdLst>
            <p14:sldId id="303"/>
            <p14:sldId id="308"/>
            <p14:sldId id="310"/>
            <p14:sldId id="311"/>
            <p14:sldId id="312"/>
            <p14:sldId id="313"/>
            <p14:sldId id="315"/>
          </p14:sldIdLst>
        </p14:section>
        <p14:section name="Conclusion" id="{701E4791-5337-4591-BD1F-BB6A45758946}">
          <p14:sldIdLst>
            <p14:sldId id="3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2F2F"/>
    <a:srgbClr val="B0C994"/>
    <a:srgbClr val="448ADE"/>
    <a:srgbClr val="3257A1"/>
    <a:srgbClr val="FFF4C0"/>
    <a:srgbClr val="43127F"/>
    <a:srgbClr val="ACFBFF"/>
    <a:srgbClr val="FFAEFF"/>
    <a:srgbClr val="FD98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63636" autoAdjust="0"/>
  </p:normalViewPr>
  <p:slideViewPr>
    <p:cSldViewPr snapToGrid="0">
      <p:cViewPr varScale="1">
        <p:scale>
          <a:sx n="72" d="100"/>
          <a:sy n="72" d="100"/>
        </p:scale>
        <p:origin x="2010" y="66"/>
      </p:cViewPr>
      <p:guideLst/>
    </p:cSldViewPr>
  </p:slideViewPr>
  <p:notesTextViewPr>
    <p:cViewPr>
      <p:scale>
        <a:sx n="1" d="1"/>
        <a:sy n="1" d="1"/>
      </p:scale>
      <p:origin x="0" y="0"/>
    </p:cViewPr>
  </p:notesTextViewPr>
  <p:sorterViewPr>
    <p:cViewPr>
      <p:scale>
        <a:sx n="100" d="100"/>
        <a:sy n="100" d="100"/>
      </p:scale>
      <p:origin x="0" y="-114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9B451F-8910-4996-A148-2D6331591BBD}" type="datetimeFigureOut">
              <a:rPr lang="en-US" smtClean="0"/>
              <a:t>10/18/2023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C9A646-AEF5-4904-9805-DE729D09A68E}" type="slidenum">
              <a:rPr lang="en-US" smtClean="0"/>
              <a:t>‹#›</a:t>
            </a:fld>
            <a:endParaRPr lang="en-US"/>
          </a:p>
        </p:txBody>
      </p:sp>
    </p:spTree>
    <p:extLst>
      <p:ext uri="{BB962C8B-B14F-4D97-AF65-F5344CB8AC3E}">
        <p14:creationId xmlns:p14="http://schemas.microsoft.com/office/powerpoint/2010/main" val="1883328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Special kind of table used to track changes over time</a:t>
            </a:r>
          </a:p>
        </p:txBody>
      </p:sp>
      <p:sp>
        <p:nvSpPr>
          <p:cNvPr id="4" name="Slide Number Placeholder 3"/>
          <p:cNvSpPr>
            <a:spLocks noGrp="1"/>
          </p:cNvSpPr>
          <p:nvPr>
            <p:ph type="sldNum" sz="quarter" idx="5"/>
          </p:nvPr>
        </p:nvSpPr>
        <p:spPr/>
        <p:txBody>
          <a:bodyPr/>
          <a:lstStyle/>
          <a:p>
            <a:fld id="{F0C9A646-AEF5-4904-9805-DE729D09A68E}" type="slidenum">
              <a:rPr lang="en-US" smtClean="0"/>
              <a:t>8</a:t>
            </a:fld>
            <a:endParaRPr lang="en-US"/>
          </a:p>
        </p:txBody>
      </p:sp>
    </p:spTree>
    <p:extLst>
      <p:ext uri="{BB962C8B-B14F-4D97-AF65-F5344CB8AC3E}">
        <p14:creationId xmlns:p14="http://schemas.microsoft.com/office/powerpoint/2010/main" val="4180195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INSERTS</a:t>
            </a:r>
            <a:r>
              <a:rPr lang="en-US" b="0" dirty="0"/>
              <a:t>: The system sets the value for the </a:t>
            </a:r>
            <a:r>
              <a:rPr lang="en-US" b="0" i="1" dirty="0" err="1"/>
              <a:t>ValidFrom</a:t>
            </a:r>
            <a:r>
              <a:rPr lang="en-US" b="0" i="0" dirty="0"/>
              <a:t> column to the begin time of the current transaction (in the UTC time zone) based on the system clock and assigns the value for the </a:t>
            </a:r>
            <a:r>
              <a:rPr lang="en-US" b="0" i="1" dirty="0" err="1"/>
              <a:t>ValidTo</a:t>
            </a:r>
            <a:r>
              <a:rPr lang="en-US" b="0" i="0" dirty="0"/>
              <a:t> column to the maximum value of the 9999-12-31.  This marks the row as open.</a:t>
            </a:r>
            <a:endParaRPr lang="en-US" b="1" dirty="0"/>
          </a:p>
        </p:txBody>
      </p:sp>
      <p:sp>
        <p:nvSpPr>
          <p:cNvPr id="4" name="Slide Number Placeholder 3"/>
          <p:cNvSpPr>
            <a:spLocks noGrp="1"/>
          </p:cNvSpPr>
          <p:nvPr>
            <p:ph type="sldNum" sz="quarter" idx="5"/>
          </p:nvPr>
        </p:nvSpPr>
        <p:spPr/>
        <p:txBody>
          <a:bodyPr/>
          <a:lstStyle/>
          <a:p>
            <a:fld id="{F0C9A646-AEF5-4904-9805-DE729D09A68E}" type="slidenum">
              <a:rPr lang="en-US" smtClean="0"/>
              <a:t>22</a:t>
            </a:fld>
            <a:endParaRPr lang="en-US"/>
          </a:p>
        </p:txBody>
      </p:sp>
    </p:spTree>
    <p:extLst>
      <p:ext uri="{BB962C8B-B14F-4D97-AF65-F5344CB8AC3E}">
        <p14:creationId xmlns:p14="http://schemas.microsoft.com/office/powerpoint/2010/main" val="4046867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UPDATES</a:t>
            </a:r>
            <a:r>
              <a:rPr lang="en-US" b="0" dirty="0"/>
              <a:t>: The system stores the </a:t>
            </a:r>
            <a:r>
              <a:rPr lang="en-US" b="0" dirty="0" err="1"/>
              <a:t>previos</a:t>
            </a:r>
            <a:r>
              <a:rPr lang="en-US" b="0" dirty="0"/>
              <a:t> value of the row in the history table and sets the value for the </a:t>
            </a:r>
            <a:r>
              <a:rPr lang="en-US" b="0" i="1" dirty="0" err="1"/>
              <a:t>ValidTo</a:t>
            </a:r>
            <a:r>
              <a:rPr lang="en-US" b="0" i="0" dirty="0"/>
              <a:t> column to the begin time of the current transaction (in the UTC time zone) based on the system clock.  This marks the row as closed, with a period recorded for which the row was valid. In the current table, the row is updated with its new value and the system sets the value for the </a:t>
            </a:r>
            <a:r>
              <a:rPr lang="en-US" b="0" i="1" dirty="0" err="1"/>
              <a:t>ValidFrom</a:t>
            </a:r>
            <a:r>
              <a:rPr lang="en-US" b="0" i="0" dirty="0"/>
              <a:t> column to the begin time for the transaction (in the UTC time zone) based on the system clock.  The value for the updated row in the current table for the </a:t>
            </a:r>
            <a:r>
              <a:rPr lang="en-US" b="0" i="1" dirty="0" err="1"/>
              <a:t>ValidTo</a:t>
            </a:r>
            <a:r>
              <a:rPr lang="en-US" b="0" i="0" dirty="0"/>
              <a:t> column remains the maximum value of 9999-12-31</a:t>
            </a:r>
            <a:endParaRPr lang="en-US" b="1" dirty="0"/>
          </a:p>
        </p:txBody>
      </p:sp>
      <p:sp>
        <p:nvSpPr>
          <p:cNvPr id="4" name="Slide Number Placeholder 3"/>
          <p:cNvSpPr>
            <a:spLocks noGrp="1"/>
          </p:cNvSpPr>
          <p:nvPr>
            <p:ph type="sldNum" sz="quarter" idx="5"/>
          </p:nvPr>
        </p:nvSpPr>
        <p:spPr/>
        <p:txBody>
          <a:bodyPr/>
          <a:lstStyle/>
          <a:p>
            <a:fld id="{F0C9A646-AEF5-4904-9805-DE729D09A68E}" type="slidenum">
              <a:rPr lang="en-US" smtClean="0"/>
              <a:t>23</a:t>
            </a:fld>
            <a:endParaRPr lang="en-US"/>
          </a:p>
        </p:txBody>
      </p:sp>
    </p:spTree>
    <p:extLst>
      <p:ext uri="{BB962C8B-B14F-4D97-AF65-F5344CB8AC3E}">
        <p14:creationId xmlns:p14="http://schemas.microsoft.com/office/powerpoint/2010/main" val="3090547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DELETES</a:t>
            </a:r>
            <a:r>
              <a:rPr lang="en-US" b="0" dirty="0"/>
              <a:t>: The system stores the previous value of the row in the history table and sets the value for the </a:t>
            </a:r>
            <a:r>
              <a:rPr lang="en-US" b="0" i="1" dirty="0" err="1"/>
              <a:t>ValidTo</a:t>
            </a:r>
            <a:r>
              <a:rPr lang="en-US" b="0" i="0" dirty="0"/>
              <a:t> column to the begin time of the current transaction (in the UTC time zone) based on the system clock.  This marks the row as closed, with a period recorded for the which the previous row was valid.  In the current table, the row is removed, Queries of the current table will not return this row.  Only queries that deal with the history data return data for which row is closed.</a:t>
            </a:r>
            <a:endParaRPr lang="en-US" b="1" dirty="0"/>
          </a:p>
        </p:txBody>
      </p:sp>
      <p:sp>
        <p:nvSpPr>
          <p:cNvPr id="4" name="Slide Number Placeholder 3"/>
          <p:cNvSpPr>
            <a:spLocks noGrp="1"/>
          </p:cNvSpPr>
          <p:nvPr>
            <p:ph type="sldNum" sz="quarter" idx="5"/>
          </p:nvPr>
        </p:nvSpPr>
        <p:spPr/>
        <p:txBody>
          <a:bodyPr/>
          <a:lstStyle/>
          <a:p>
            <a:fld id="{F0C9A646-AEF5-4904-9805-DE729D09A68E}" type="slidenum">
              <a:rPr lang="en-US" smtClean="0"/>
              <a:t>24</a:t>
            </a:fld>
            <a:endParaRPr lang="en-US"/>
          </a:p>
        </p:txBody>
      </p:sp>
    </p:spTree>
    <p:extLst>
      <p:ext uri="{BB962C8B-B14F-4D97-AF65-F5344CB8AC3E}">
        <p14:creationId xmlns:p14="http://schemas.microsoft.com/office/powerpoint/2010/main" val="30883759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MERGE</a:t>
            </a:r>
            <a:r>
              <a:rPr lang="en-US" b="0" dirty="0"/>
              <a:t>: The operation behaves exactly as if up to three statements (an </a:t>
            </a:r>
            <a:r>
              <a:rPr lang="en-US" b="1" dirty="0"/>
              <a:t>INSERT</a:t>
            </a:r>
            <a:r>
              <a:rPr lang="en-US" b="0" dirty="0"/>
              <a:t>, an </a:t>
            </a:r>
            <a:r>
              <a:rPr lang="en-US" b="1" u="none" dirty="0"/>
              <a:t>UPDATE</a:t>
            </a:r>
            <a:r>
              <a:rPr lang="en-US" b="0" u="none" dirty="0"/>
              <a:t>, and/or a </a:t>
            </a:r>
            <a:r>
              <a:rPr lang="en-US" b="1" u="none" dirty="0"/>
              <a:t>DELETE</a:t>
            </a:r>
            <a:r>
              <a:rPr lang="en-US" b="0" u="none" dirty="0"/>
              <a:t>) executed, depending on what is specified as actions in the </a:t>
            </a:r>
            <a:r>
              <a:rPr lang="en-US" b="1" u="none" dirty="0"/>
              <a:t>MERGE</a:t>
            </a:r>
            <a:r>
              <a:rPr lang="en-US" b="0" u="none" dirty="0"/>
              <a:t> statement.</a:t>
            </a:r>
            <a:endParaRPr lang="en-US" b="1" dirty="0"/>
          </a:p>
        </p:txBody>
      </p:sp>
      <p:sp>
        <p:nvSpPr>
          <p:cNvPr id="4" name="Slide Number Placeholder 3"/>
          <p:cNvSpPr>
            <a:spLocks noGrp="1"/>
          </p:cNvSpPr>
          <p:nvPr>
            <p:ph type="sldNum" sz="quarter" idx="5"/>
          </p:nvPr>
        </p:nvSpPr>
        <p:spPr/>
        <p:txBody>
          <a:bodyPr/>
          <a:lstStyle/>
          <a:p>
            <a:fld id="{F0C9A646-AEF5-4904-9805-DE729D09A68E}" type="slidenum">
              <a:rPr lang="en-US" smtClean="0"/>
              <a:t>25</a:t>
            </a:fld>
            <a:endParaRPr lang="en-US"/>
          </a:p>
        </p:txBody>
      </p:sp>
    </p:spTree>
    <p:extLst>
      <p:ext uri="{BB962C8B-B14F-4D97-AF65-F5344CB8AC3E}">
        <p14:creationId xmlns:p14="http://schemas.microsoft.com/office/powerpoint/2010/main" val="1363473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OF </a:t>
            </a:r>
            <a:r>
              <a:rPr lang="en-US" i="1" dirty="0" err="1"/>
              <a:t>date_time</a:t>
            </a:r>
            <a:endParaRPr lang="en-US" i="0" dirty="0"/>
          </a:p>
          <a:p>
            <a:r>
              <a:rPr lang="en-US" i="0" dirty="0"/>
              <a:t>Returns a table with rows containing the values that were current at the specified point in time in the past.  Internally, a union is performed between the temporal table and its history table and the results are filtered to return the values in the row that was valid at the point in time specified by the </a:t>
            </a:r>
            <a:r>
              <a:rPr lang="en-US" i="1" dirty="0" err="1"/>
              <a:t>date_time</a:t>
            </a:r>
            <a:r>
              <a:rPr lang="en-US" i="0" dirty="0"/>
              <a:t> parameter.  The value for a row is deemed valid if the </a:t>
            </a:r>
            <a:r>
              <a:rPr lang="en-US" i="1" dirty="0" err="1"/>
              <a:t>system_start_time_columnname</a:t>
            </a:r>
            <a:r>
              <a:rPr lang="en-US" i="0" dirty="0"/>
              <a:t> value is less than or equal to the </a:t>
            </a:r>
            <a:r>
              <a:rPr lang="en-US" i="1" dirty="0" err="1"/>
              <a:t>date_time</a:t>
            </a:r>
            <a:r>
              <a:rPr lang="en-US" i="0" dirty="0"/>
              <a:t> parameter value and the </a:t>
            </a:r>
            <a:r>
              <a:rPr lang="en-US" i="1" dirty="0" err="1"/>
              <a:t>system_end_time_column_name</a:t>
            </a:r>
            <a:r>
              <a:rPr lang="en-US" i="0" dirty="0"/>
              <a:t> value is greater than the </a:t>
            </a:r>
            <a:r>
              <a:rPr lang="en-US" i="1" dirty="0" err="1"/>
              <a:t>date_time</a:t>
            </a:r>
            <a:r>
              <a:rPr lang="en-US" i="0" dirty="0"/>
              <a:t> parameter value.</a:t>
            </a:r>
            <a:endParaRPr lang="en-US" dirty="0"/>
          </a:p>
        </p:txBody>
      </p:sp>
      <p:sp>
        <p:nvSpPr>
          <p:cNvPr id="4" name="Slide Number Placeholder 3"/>
          <p:cNvSpPr>
            <a:spLocks noGrp="1"/>
          </p:cNvSpPr>
          <p:nvPr>
            <p:ph type="sldNum" sz="quarter" idx="5"/>
          </p:nvPr>
        </p:nvSpPr>
        <p:spPr/>
        <p:txBody>
          <a:bodyPr/>
          <a:lstStyle/>
          <a:p>
            <a:fld id="{F0C9A646-AEF5-4904-9805-DE729D09A68E}" type="slidenum">
              <a:rPr lang="en-US" smtClean="0"/>
              <a:t>29</a:t>
            </a:fld>
            <a:endParaRPr lang="en-US"/>
          </a:p>
        </p:txBody>
      </p:sp>
    </p:spTree>
    <p:extLst>
      <p:ext uri="{BB962C8B-B14F-4D97-AF65-F5344CB8AC3E}">
        <p14:creationId xmlns:p14="http://schemas.microsoft.com/office/powerpoint/2010/main" val="25852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t>
            </a:r>
            <a:r>
              <a:rPr lang="en-US" i="1" dirty="0" err="1"/>
              <a:t>start_date_time</a:t>
            </a:r>
            <a:r>
              <a:rPr lang="en-US" i="0" dirty="0"/>
              <a:t> TO </a:t>
            </a:r>
            <a:r>
              <a:rPr lang="en-US" i="1" dirty="0" err="1"/>
              <a:t>end_date_time</a:t>
            </a:r>
            <a:endParaRPr lang="en-US" i="0" dirty="0"/>
          </a:p>
          <a:p>
            <a:r>
              <a:rPr lang="en-US" i="0" dirty="0"/>
              <a:t>Returns a table with the values for all versions that were active within the specified time range, regardless of whether they started being active before the </a:t>
            </a:r>
            <a:r>
              <a:rPr lang="en-US" i="1" dirty="0" err="1"/>
              <a:t>start_date_time</a:t>
            </a:r>
            <a:r>
              <a:rPr lang="en-US" i="0" dirty="0"/>
              <a:t> parameter value for the </a:t>
            </a:r>
            <a:r>
              <a:rPr lang="en-US" b="1" i="0" dirty="0"/>
              <a:t>FROM</a:t>
            </a:r>
            <a:r>
              <a:rPr lang="en-US" b="0" i="0" dirty="0"/>
              <a:t> argument or ceased being active after the </a:t>
            </a:r>
            <a:r>
              <a:rPr lang="en-US" b="0" i="1" dirty="0" err="1"/>
              <a:t>end_date_time</a:t>
            </a:r>
            <a:r>
              <a:rPr lang="en-US" b="0" i="0" dirty="0"/>
              <a:t> parameter value for the </a:t>
            </a:r>
            <a:r>
              <a:rPr lang="en-US" b="1" i="0" dirty="0"/>
              <a:t>TO</a:t>
            </a:r>
            <a:r>
              <a:rPr lang="en-US" b="0" i="0" dirty="0"/>
              <a:t> argument.  Internally, a union is performed between the temporal table and its history table and the results are filtered to return the values for all row versions that were active at any time during the time ranged specified.  Rows that stopped being active exactly on the lower boundary defined by the </a:t>
            </a:r>
            <a:r>
              <a:rPr lang="en-US" b="1" i="0" dirty="0"/>
              <a:t>FROM</a:t>
            </a:r>
            <a:r>
              <a:rPr lang="en-US" b="0" i="0" dirty="0"/>
              <a:t> endpoint are not included, and records that became active exactly on the upper boundary defined by the </a:t>
            </a:r>
            <a:r>
              <a:rPr lang="en-US" b="1" i="0" dirty="0"/>
              <a:t>TO</a:t>
            </a:r>
            <a:r>
              <a:rPr lang="en-US" b="0" i="0" dirty="0"/>
              <a:t> endpoint are also not included.</a:t>
            </a:r>
            <a:endParaRPr lang="en-US" dirty="0"/>
          </a:p>
        </p:txBody>
      </p:sp>
      <p:sp>
        <p:nvSpPr>
          <p:cNvPr id="4" name="Slide Number Placeholder 3"/>
          <p:cNvSpPr>
            <a:spLocks noGrp="1"/>
          </p:cNvSpPr>
          <p:nvPr>
            <p:ph type="sldNum" sz="quarter" idx="5"/>
          </p:nvPr>
        </p:nvSpPr>
        <p:spPr/>
        <p:txBody>
          <a:bodyPr/>
          <a:lstStyle/>
          <a:p>
            <a:fld id="{F0C9A646-AEF5-4904-9805-DE729D09A68E}" type="slidenum">
              <a:rPr lang="en-US" smtClean="0"/>
              <a:t>30</a:t>
            </a:fld>
            <a:endParaRPr lang="en-US"/>
          </a:p>
        </p:txBody>
      </p:sp>
    </p:spTree>
    <p:extLst>
      <p:ext uri="{BB962C8B-B14F-4D97-AF65-F5344CB8AC3E}">
        <p14:creationId xmlns:p14="http://schemas.microsoft.com/office/powerpoint/2010/main" val="329923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BETWEEN </a:t>
            </a:r>
            <a:r>
              <a:rPr lang="en-US" i="1" dirty="0" err="1"/>
              <a:t>start_date_time</a:t>
            </a:r>
            <a:r>
              <a:rPr lang="en-US" i="0" dirty="0"/>
              <a:t> AND </a:t>
            </a:r>
            <a:r>
              <a:rPr lang="en-US" i="1" dirty="0" err="1"/>
              <a:t>end_date_time</a:t>
            </a:r>
            <a:endParaRPr lang="en-US" i="0" dirty="0"/>
          </a:p>
          <a:p>
            <a:r>
              <a:rPr lang="en-US" i="0" dirty="0"/>
              <a:t>Same as above in the </a:t>
            </a:r>
            <a:r>
              <a:rPr lang="en-US" b="1" i="0" dirty="0"/>
              <a:t>FOR SYSTEM_TIME FROM</a:t>
            </a:r>
            <a:r>
              <a:rPr lang="en-US" b="0" i="0" dirty="0"/>
              <a:t> </a:t>
            </a:r>
            <a:r>
              <a:rPr lang="en-US" b="0" i="1" dirty="0" err="1"/>
              <a:t>start_time</a:t>
            </a:r>
            <a:r>
              <a:rPr lang="en-US" b="0" i="0" dirty="0"/>
              <a:t> </a:t>
            </a:r>
            <a:r>
              <a:rPr lang="en-US" b="1" i="0" dirty="0"/>
              <a:t>TO</a:t>
            </a:r>
            <a:r>
              <a:rPr lang="en-US" b="0" i="0" dirty="0"/>
              <a:t> </a:t>
            </a:r>
            <a:r>
              <a:rPr lang="en-US" b="0" i="1" dirty="0"/>
              <a:t>end-</a:t>
            </a:r>
            <a:r>
              <a:rPr lang="en-US" b="0" i="1" dirty="0" err="1"/>
              <a:t>date_time</a:t>
            </a:r>
            <a:r>
              <a:rPr lang="en-US" b="0" i="0" dirty="0"/>
              <a:t> description, except the table </a:t>
            </a:r>
            <a:r>
              <a:rPr lang="en-US" b="0" i="0" dirty="0" err="1"/>
              <a:t>fo</a:t>
            </a:r>
            <a:r>
              <a:rPr lang="en-US" b="0" i="0" dirty="0"/>
              <a:t> rows returned includes rows that became active on the upper boundary defined by the </a:t>
            </a:r>
            <a:r>
              <a:rPr lang="en-US" b="0" i="1" dirty="0" err="1"/>
              <a:t>end_date_time</a:t>
            </a:r>
            <a:r>
              <a:rPr lang="en-US" b="0" i="0" dirty="0"/>
              <a:t> endpoint.</a:t>
            </a:r>
            <a:endParaRPr lang="en-US" dirty="0"/>
          </a:p>
        </p:txBody>
      </p:sp>
      <p:sp>
        <p:nvSpPr>
          <p:cNvPr id="4" name="Slide Number Placeholder 3"/>
          <p:cNvSpPr>
            <a:spLocks noGrp="1"/>
          </p:cNvSpPr>
          <p:nvPr>
            <p:ph type="sldNum" sz="quarter" idx="5"/>
          </p:nvPr>
        </p:nvSpPr>
        <p:spPr/>
        <p:txBody>
          <a:bodyPr/>
          <a:lstStyle/>
          <a:p>
            <a:fld id="{F0C9A646-AEF5-4904-9805-DE729D09A68E}" type="slidenum">
              <a:rPr lang="en-US" smtClean="0"/>
              <a:t>31</a:t>
            </a:fld>
            <a:endParaRPr lang="en-US"/>
          </a:p>
        </p:txBody>
      </p:sp>
    </p:spTree>
    <p:extLst>
      <p:ext uri="{BB962C8B-B14F-4D97-AF65-F5344CB8AC3E}">
        <p14:creationId xmlns:p14="http://schemas.microsoft.com/office/powerpoint/2010/main" val="87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CONTAINED (</a:t>
            </a:r>
            <a:r>
              <a:rPr lang="en-US" i="1" dirty="0" err="1"/>
              <a:t>start_date_time</a:t>
            </a:r>
            <a:r>
              <a:rPr lang="en-US" i="0" dirty="0"/>
              <a:t>, </a:t>
            </a:r>
            <a:r>
              <a:rPr lang="en-US" i="1" dirty="0" err="1"/>
              <a:t>end_date_time</a:t>
            </a:r>
            <a:r>
              <a:rPr lang="en-US" i="0" dirty="0"/>
              <a:t>)</a:t>
            </a:r>
          </a:p>
          <a:p>
            <a:r>
              <a:rPr lang="en-US" i="0" dirty="0"/>
              <a:t>Returns a table with the values for all row versions that were opened and closed within the specified time range defined by the two period values for the </a:t>
            </a:r>
            <a:r>
              <a:rPr lang="en-US" b="1" i="0" dirty="0"/>
              <a:t>CONTAINED IN</a:t>
            </a:r>
            <a:r>
              <a:rPr lang="en-US" b="0" i="0" dirty="0"/>
              <a:t> argument.  Rows that became active exactly on the lower boundary or ceased being active exactly on the upper boundary are included.</a:t>
            </a:r>
            <a:endParaRPr lang="en-US" dirty="0"/>
          </a:p>
        </p:txBody>
      </p:sp>
      <p:sp>
        <p:nvSpPr>
          <p:cNvPr id="4" name="Slide Number Placeholder 3"/>
          <p:cNvSpPr>
            <a:spLocks noGrp="1"/>
          </p:cNvSpPr>
          <p:nvPr>
            <p:ph type="sldNum" sz="quarter" idx="5"/>
          </p:nvPr>
        </p:nvSpPr>
        <p:spPr/>
        <p:txBody>
          <a:bodyPr/>
          <a:lstStyle/>
          <a:p>
            <a:fld id="{F0C9A646-AEF5-4904-9805-DE729D09A68E}" type="slidenum">
              <a:rPr lang="en-US" smtClean="0"/>
              <a:t>32</a:t>
            </a:fld>
            <a:endParaRPr lang="en-US"/>
          </a:p>
        </p:txBody>
      </p:sp>
    </p:spTree>
    <p:extLst>
      <p:ext uri="{BB962C8B-B14F-4D97-AF65-F5344CB8AC3E}">
        <p14:creationId xmlns:p14="http://schemas.microsoft.com/office/powerpoint/2010/main" val="39536926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endParaRPr lang="en-US" i="0" dirty="0"/>
          </a:p>
          <a:p>
            <a:r>
              <a:rPr lang="en-US" i="0" dirty="0"/>
              <a:t>Returns the union of rows that belong to the current and the history table.</a:t>
            </a:r>
            <a:endParaRPr lang="en-US" dirty="0"/>
          </a:p>
        </p:txBody>
      </p:sp>
      <p:sp>
        <p:nvSpPr>
          <p:cNvPr id="4" name="Slide Number Placeholder 3"/>
          <p:cNvSpPr>
            <a:spLocks noGrp="1"/>
          </p:cNvSpPr>
          <p:nvPr>
            <p:ph type="sldNum" sz="quarter" idx="5"/>
          </p:nvPr>
        </p:nvSpPr>
        <p:spPr/>
        <p:txBody>
          <a:bodyPr/>
          <a:lstStyle/>
          <a:p>
            <a:fld id="{F0C9A646-AEF5-4904-9805-DE729D09A68E}" type="slidenum">
              <a:rPr lang="en-US" smtClean="0"/>
              <a:t>33</a:t>
            </a:fld>
            <a:endParaRPr lang="en-US"/>
          </a:p>
        </p:txBody>
      </p:sp>
    </p:spTree>
    <p:extLst>
      <p:ext uri="{BB962C8B-B14F-4D97-AF65-F5344CB8AC3E}">
        <p14:creationId xmlns:p14="http://schemas.microsoft.com/office/powerpoint/2010/main" val="17293893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Server 2016 release June 1, 2016</a:t>
            </a:r>
          </a:p>
        </p:txBody>
      </p:sp>
      <p:sp>
        <p:nvSpPr>
          <p:cNvPr id="4" name="Slide Number Placeholder 3"/>
          <p:cNvSpPr>
            <a:spLocks noGrp="1"/>
          </p:cNvSpPr>
          <p:nvPr>
            <p:ph type="sldNum" sz="quarter" idx="5"/>
          </p:nvPr>
        </p:nvSpPr>
        <p:spPr/>
        <p:txBody>
          <a:bodyPr/>
          <a:lstStyle/>
          <a:p>
            <a:fld id="{F0C9A646-AEF5-4904-9805-DE729D09A68E}" type="slidenum">
              <a:rPr lang="en-US" smtClean="0"/>
              <a:t>39</a:t>
            </a:fld>
            <a:endParaRPr lang="en-US"/>
          </a:p>
        </p:txBody>
      </p:sp>
    </p:spTree>
    <p:extLst>
      <p:ext uri="{BB962C8B-B14F-4D97-AF65-F5344CB8AC3E}">
        <p14:creationId xmlns:p14="http://schemas.microsoft.com/office/powerpoint/2010/main" val="2158882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System-Versioned because the system handle them</a:t>
            </a:r>
          </a:p>
        </p:txBody>
      </p:sp>
      <p:sp>
        <p:nvSpPr>
          <p:cNvPr id="4" name="Slide Number Placeholder 3"/>
          <p:cNvSpPr>
            <a:spLocks noGrp="1"/>
          </p:cNvSpPr>
          <p:nvPr>
            <p:ph type="sldNum" sz="quarter" idx="5"/>
          </p:nvPr>
        </p:nvSpPr>
        <p:spPr/>
        <p:txBody>
          <a:bodyPr/>
          <a:lstStyle/>
          <a:p>
            <a:fld id="{F0C9A646-AEF5-4904-9805-DE729D09A68E}" type="slidenum">
              <a:rPr lang="en-US" smtClean="0"/>
              <a:t>9</a:t>
            </a:fld>
            <a:endParaRPr lang="en-US"/>
          </a:p>
        </p:txBody>
      </p:sp>
    </p:spTree>
    <p:extLst>
      <p:ext uri="{BB962C8B-B14F-4D97-AF65-F5344CB8AC3E}">
        <p14:creationId xmlns:p14="http://schemas.microsoft.com/office/powerpoint/2010/main" val="3641654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212121"/>
                </a:solidFill>
                <a:effectLst/>
                <a:latin typeface="open sans" panose="020B0606030504020204" pitchFamily="34" charset="0"/>
              </a:rPr>
              <a:t> </a:t>
            </a:r>
            <a:r>
              <a:rPr lang="en-US" b="1" i="0" dirty="0" err="1">
                <a:solidFill>
                  <a:srgbClr val="212121"/>
                </a:solidFill>
                <a:effectLst/>
                <a:latin typeface="open sans" panose="020B0606030504020204" pitchFamily="34" charset="0"/>
              </a:rPr>
              <a:t>TemporalAll</a:t>
            </a:r>
            <a:r>
              <a:rPr lang="en-US" b="1" i="0" dirty="0">
                <a:solidFill>
                  <a:srgbClr val="212121"/>
                </a:solidFill>
                <a:effectLst/>
                <a:latin typeface="open sans" panose="020B0606030504020204" pitchFamily="34" charset="0"/>
              </a:rPr>
              <a:t> </a:t>
            </a:r>
            <a:r>
              <a:rPr lang="en-US" b="0" i="0" dirty="0">
                <a:solidFill>
                  <a:srgbClr val="212121"/>
                </a:solidFill>
                <a:effectLst/>
                <a:latin typeface="open sans" panose="020B0606030504020204" pitchFamily="34" charset="0"/>
              </a:rPr>
              <a:t>returns all historical versions of the entities as well as their current state.</a:t>
            </a:r>
          </a:p>
          <a:p>
            <a:pPr algn="l">
              <a:buFont typeface="Arial" panose="020B0604020202020204" pitchFamily="34" charset="0"/>
              <a:buChar char="•"/>
            </a:pPr>
            <a:r>
              <a:rPr lang="en-US" b="1" i="0" dirty="0">
                <a:solidFill>
                  <a:srgbClr val="212121"/>
                </a:solidFill>
                <a:effectLst/>
                <a:latin typeface="open sans" panose="020B0606030504020204" pitchFamily="34" charset="0"/>
              </a:rPr>
              <a:t> </a:t>
            </a:r>
            <a:r>
              <a:rPr lang="en-US" b="1" i="0" dirty="0" err="1">
                <a:solidFill>
                  <a:srgbClr val="212121"/>
                </a:solidFill>
                <a:effectLst/>
                <a:latin typeface="open sans" panose="020B0606030504020204" pitchFamily="34" charset="0"/>
              </a:rPr>
              <a:t>TemporalAsOf</a:t>
            </a:r>
            <a:r>
              <a:rPr lang="en-US" b="0" i="0" dirty="0">
                <a:solidFill>
                  <a:srgbClr val="212121"/>
                </a:solidFill>
                <a:effectLst/>
                <a:latin typeface="open sans" panose="020B0606030504020204" pitchFamily="34" charset="0"/>
              </a:rPr>
              <a:t> returns elements that were present in database at a given point in time.</a:t>
            </a:r>
          </a:p>
          <a:p>
            <a:pPr algn="l">
              <a:buFont typeface="Arial" panose="020B0604020202020204" pitchFamily="34" charset="0"/>
              <a:buChar char="•"/>
            </a:pPr>
            <a:endParaRPr lang="en-US" b="0" i="0" dirty="0">
              <a:solidFill>
                <a:srgbClr val="212121"/>
              </a:solidFill>
              <a:effectLst/>
              <a:latin typeface="open sans" panose="020B0606030504020204" pitchFamily="34" charset="0"/>
            </a:endParaRPr>
          </a:p>
          <a:p>
            <a:pPr algn="l">
              <a:buFont typeface="Arial" panose="020B0604020202020204" pitchFamily="34" charset="0"/>
              <a:buChar char="•"/>
            </a:pPr>
            <a:r>
              <a:rPr lang="en-US" b="1" i="0" dirty="0" err="1">
                <a:solidFill>
                  <a:srgbClr val="212121"/>
                </a:solidFill>
                <a:effectLst/>
                <a:latin typeface="open sans" panose="020B0606030504020204" pitchFamily="34" charset="0"/>
              </a:rPr>
              <a:t>TemporalFromTo</a:t>
            </a:r>
            <a:r>
              <a:rPr lang="en-US" b="0" i="0" dirty="0">
                <a:solidFill>
                  <a:srgbClr val="212121"/>
                </a:solidFill>
                <a:effectLst/>
                <a:latin typeface="open sans" panose="020B0606030504020204" pitchFamily="34" charset="0"/>
              </a:rPr>
              <a:t> returns elements that were present in the database between two given points in time. Elements created at the starting point and removed at the end point are not included.</a:t>
            </a:r>
          </a:p>
          <a:p>
            <a:pPr algn="l">
              <a:buFont typeface="Arial" panose="020B0604020202020204" pitchFamily="34" charset="0"/>
              <a:buChar char="•"/>
            </a:pPr>
            <a:r>
              <a:rPr lang="en-US" b="1" i="0" dirty="0">
                <a:solidFill>
                  <a:srgbClr val="212121"/>
                </a:solidFill>
                <a:effectLst/>
                <a:latin typeface="open sans" panose="020B0606030504020204" pitchFamily="34" charset="0"/>
              </a:rPr>
              <a:t> </a:t>
            </a:r>
            <a:r>
              <a:rPr lang="en-US" b="1" i="0" dirty="0" err="1">
                <a:solidFill>
                  <a:srgbClr val="212121"/>
                </a:solidFill>
                <a:effectLst/>
                <a:latin typeface="open sans" panose="020B0606030504020204" pitchFamily="34" charset="0"/>
              </a:rPr>
              <a:t>TemporalBetween</a:t>
            </a:r>
            <a:r>
              <a:rPr lang="en-US" b="0" i="0" dirty="0">
                <a:solidFill>
                  <a:srgbClr val="212121"/>
                </a:solidFill>
                <a:effectLst/>
                <a:latin typeface="open sans" panose="020B0606030504020204" pitchFamily="34" charset="0"/>
              </a:rPr>
              <a:t> returns elements that were present in the database between two given points in time. Elements created at the starting point are not included, elements removed at the end point are included.</a:t>
            </a:r>
          </a:p>
          <a:p>
            <a:pPr algn="l">
              <a:buFont typeface="Arial" panose="020B0604020202020204" pitchFamily="34" charset="0"/>
              <a:buChar char="•"/>
            </a:pPr>
            <a:r>
              <a:rPr lang="en-US" b="1" i="0" dirty="0">
                <a:solidFill>
                  <a:srgbClr val="212121"/>
                </a:solidFill>
                <a:effectLst/>
                <a:latin typeface="open sans" panose="020B0606030504020204" pitchFamily="34" charset="0"/>
              </a:rPr>
              <a:t> </a:t>
            </a:r>
            <a:r>
              <a:rPr lang="en-US" b="1" i="0" dirty="0" err="1">
                <a:solidFill>
                  <a:srgbClr val="212121"/>
                </a:solidFill>
                <a:effectLst/>
                <a:latin typeface="open sans" panose="020B0606030504020204" pitchFamily="34" charset="0"/>
              </a:rPr>
              <a:t>TemporalContainedIn</a:t>
            </a:r>
            <a:r>
              <a:rPr lang="en-US" b="0" i="0" dirty="0">
                <a:solidFill>
                  <a:srgbClr val="212121"/>
                </a:solidFill>
                <a:effectLst/>
                <a:latin typeface="open sans" panose="020B0606030504020204" pitchFamily="34" charset="0"/>
              </a:rPr>
              <a:t> returns elements that were present in the database between two given points in time. Elements created at the starting point and removed at the end point are included.</a:t>
            </a:r>
          </a:p>
          <a:p>
            <a:endParaRPr lang="en-US" dirty="0"/>
          </a:p>
        </p:txBody>
      </p:sp>
      <p:sp>
        <p:nvSpPr>
          <p:cNvPr id="4" name="Slide Number Placeholder 3"/>
          <p:cNvSpPr>
            <a:spLocks noGrp="1"/>
          </p:cNvSpPr>
          <p:nvPr>
            <p:ph type="sldNum" sz="quarter" idx="5"/>
          </p:nvPr>
        </p:nvSpPr>
        <p:spPr/>
        <p:txBody>
          <a:bodyPr/>
          <a:lstStyle/>
          <a:p>
            <a:fld id="{F0C9A646-AEF5-4904-9805-DE729D09A68E}" type="slidenum">
              <a:rPr lang="en-US" smtClean="0"/>
              <a:t>41</a:t>
            </a:fld>
            <a:endParaRPr lang="en-US"/>
          </a:p>
        </p:txBody>
      </p:sp>
    </p:spTree>
    <p:extLst>
      <p:ext uri="{BB962C8B-B14F-4D97-AF65-F5344CB8AC3E}">
        <p14:creationId xmlns:p14="http://schemas.microsoft.com/office/powerpoint/2010/main" val="2690320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Rule of Two: 2 tables and 2 new columns</a:t>
            </a:r>
          </a:p>
          <a:p>
            <a:pPr marL="171450" indent="-171450">
              <a:buFont typeface="Arial" panose="020B0604020202020204" pitchFamily="34" charset="0"/>
              <a:buChar char="•"/>
            </a:pPr>
            <a:r>
              <a:rPr lang="en-US" dirty="0"/>
              <a:t>Two period columns of type DATETIME2 (</a:t>
            </a:r>
            <a:r>
              <a:rPr lang="en-US" dirty="0" err="1"/>
              <a:t>SystemStartTime</a:t>
            </a:r>
            <a:r>
              <a:rPr lang="en-US" dirty="0"/>
              <a:t> and </a:t>
            </a:r>
            <a:r>
              <a:rPr lang="en-US" dirty="0" err="1"/>
              <a:t>SystemEndType</a:t>
            </a:r>
            <a:r>
              <a:rPr lang="en-US" dirty="0"/>
              <a:t>)</a:t>
            </a:r>
          </a:p>
          <a:p>
            <a:pPr marL="171450" indent="-171450">
              <a:buFont typeface="Arial" panose="020B0604020202020204" pitchFamily="34" charset="0"/>
              <a:buChar char="•"/>
            </a:pPr>
            <a:r>
              <a:rPr lang="en-US" dirty="0"/>
              <a:t>History table with same column definitions</a:t>
            </a:r>
          </a:p>
        </p:txBody>
      </p:sp>
      <p:sp>
        <p:nvSpPr>
          <p:cNvPr id="4" name="Slide Number Placeholder 3"/>
          <p:cNvSpPr>
            <a:spLocks noGrp="1"/>
          </p:cNvSpPr>
          <p:nvPr>
            <p:ph type="sldNum" sz="quarter" idx="5"/>
          </p:nvPr>
        </p:nvSpPr>
        <p:spPr/>
        <p:txBody>
          <a:bodyPr/>
          <a:lstStyle/>
          <a:p>
            <a:fld id="{F0C9A646-AEF5-4904-9805-DE729D09A68E}" type="slidenum">
              <a:rPr lang="en-US" smtClean="0"/>
              <a:t>10</a:t>
            </a:fld>
            <a:endParaRPr lang="en-US"/>
          </a:p>
        </p:txBody>
      </p:sp>
    </p:spTree>
    <p:extLst>
      <p:ext uri="{BB962C8B-B14F-4D97-AF65-F5344CB8AC3E}">
        <p14:creationId xmlns:p14="http://schemas.microsoft.com/office/powerpoint/2010/main" val="2691436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version of SQL Server starting with 2016</a:t>
            </a:r>
          </a:p>
          <a:p>
            <a:endParaRPr lang="en-US" dirty="0"/>
          </a:p>
          <a:p>
            <a:r>
              <a:rPr lang="en-US" dirty="0"/>
              <a:t>Replaces Change Data Capture and Change Tracking features</a:t>
            </a:r>
          </a:p>
        </p:txBody>
      </p:sp>
      <p:sp>
        <p:nvSpPr>
          <p:cNvPr id="4" name="Slide Number Placeholder 3"/>
          <p:cNvSpPr>
            <a:spLocks noGrp="1"/>
          </p:cNvSpPr>
          <p:nvPr>
            <p:ph type="sldNum" sz="quarter" idx="5"/>
          </p:nvPr>
        </p:nvSpPr>
        <p:spPr/>
        <p:txBody>
          <a:bodyPr/>
          <a:lstStyle/>
          <a:p>
            <a:fld id="{F0C9A646-AEF5-4904-9805-DE729D09A68E}" type="slidenum">
              <a:rPr lang="en-US" smtClean="0"/>
              <a:t>11</a:t>
            </a:fld>
            <a:endParaRPr lang="en-US"/>
          </a:p>
        </p:txBody>
      </p:sp>
    </p:spTree>
    <p:extLst>
      <p:ext uri="{BB962C8B-B14F-4D97-AF65-F5344CB8AC3E}">
        <p14:creationId xmlns:p14="http://schemas.microsoft.com/office/powerpoint/2010/main" val="3339837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Auding all data changes and performing data forensics when necessary</a:t>
            </a:r>
          </a:p>
        </p:txBody>
      </p:sp>
      <p:sp>
        <p:nvSpPr>
          <p:cNvPr id="4" name="Slide Number Placeholder 3"/>
          <p:cNvSpPr>
            <a:spLocks noGrp="1"/>
          </p:cNvSpPr>
          <p:nvPr>
            <p:ph type="sldNum" sz="quarter" idx="5"/>
          </p:nvPr>
        </p:nvSpPr>
        <p:spPr/>
        <p:txBody>
          <a:bodyPr/>
          <a:lstStyle/>
          <a:p>
            <a:fld id="{F0C9A646-AEF5-4904-9805-DE729D09A68E}" type="slidenum">
              <a:rPr lang="en-US" smtClean="0"/>
              <a:t>14</a:t>
            </a:fld>
            <a:endParaRPr lang="en-US"/>
          </a:p>
        </p:txBody>
      </p:sp>
    </p:spTree>
    <p:extLst>
      <p:ext uri="{BB962C8B-B14F-4D97-AF65-F5344CB8AC3E}">
        <p14:creationId xmlns:p14="http://schemas.microsoft.com/office/powerpoint/2010/main" val="3820155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Reconstructing state of the data as of any time in the past</a:t>
            </a:r>
          </a:p>
        </p:txBody>
      </p:sp>
      <p:sp>
        <p:nvSpPr>
          <p:cNvPr id="4" name="Slide Number Placeholder 3"/>
          <p:cNvSpPr>
            <a:spLocks noGrp="1"/>
          </p:cNvSpPr>
          <p:nvPr>
            <p:ph type="sldNum" sz="quarter" idx="5"/>
          </p:nvPr>
        </p:nvSpPr>
        <p:spPr/>
        <p:txBody>
          <a:bodyPr/>
          <a:lstStyle/>
          <a:p>
            <a:fld id="{F0C9A646-AEF5-4904-9805-DE729D09A68E}" type="slidenum">
              <a:rPr lang="en-US" smtClean="0"/>
              <a:t>15</a:t>
            </a:fld>
            <a:endParaRPr lang="en-US"/>
          </a:p>
        </p:txBody>
      </p:sp>
    </p:spTree>
    <p:extLst>
      <p:ext uri="{BB962C8B-B14F-4D97-AF65-F5344CB8AC3E}">
        <p14:creationId xmlns:p14="http://schemas.microsoft.com/office/powerpoint/2010/main" val="2372299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Calculating trends over time</a:t>
            </a:r>
          </a:p>
        </p:txBody>
      </p:sp>
      <p:sp>
        <p:nvSpPr>
          <p:cNvPr id="4" name="Slide Number Placeholder 3"/>
          <p:cNvSpPr>
            <a:spLocks noGrp="1"/>
          </p:cNvSpPr>
          <p:nvPr>
            <p:ph type="sldNum" sz="quarter" idx="5"/>
          </p:nvPr>
        </p:nvSpPr>
        <p:spPr/>
        <p:txBody>
          <a:bodyPr/>
          <a:lstStyle/>
          <a:p>
            <a:fld id="{F0C9A646-AEF5-4904-9805-DE729D09A68E}" type="slidenum">
              <a:rPr lang="en-US" smtClean="0"/>
              <a:t>16</a:t>
            </a:fld>
            <a:endParaRPr lang="en-US"/>
          </a:p>
        </p:txBody>
      </p:sp>
    </p:spTree>
    <p:extLst>
      <p:ext uri="{BB962C8B-B14F-4D97-AF65-F5344CB8AC3E}">
        <p14:creationId xmlns:p14="http://schemas.microsoft.com/office/powerpoint/2010/main" val="1092293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Maintaining a slowing changing dimension for decision support applications</a:t>
            </a:r>
          </a:p>
        </p:txBody>
      </p:sp>
      <p:sp>
        <p:nvSpPr>
          <p:cNvPr id="4" name="Slide Number Placeholder 3"/>
          <p:cNvSpPr>
            <a:spLocks noGrp="1"/>
          </p:cNvSpPr>
          <p:nvPr>
            <p:ph type="sldNum" sz="quarter" idx="5"/>
          </p:nvPr>
        </p:nvSpPr>
        <p:spPr/>
        <p:txBody>
          <a:bodyPr/>
          <a:lstStyle/>
          <a:p>
            <a:fld id="{F0C9A646-AEF5-4904-9805-DE729D09A68E}" type="slidenum">
              <a:rPr lang="en-US" smtClean="0"/>
              <a:t>17</a:t>
            </a:fld>
            <a:endParaRPr lang="en-US"/>
          </a:p>
        </p:txBody>
      </p:sp>
    </p:spTree>
    <p:extLst>
      <p:ext uri="{BB962C8B-B14F-4D97-AF65-F5344CB8AC3E}">
        <p14:creationId xmlns:p14="http://schemas.microsoft.com/office/powerpoint/2010/main" val="457403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Recovering from accidental data changes and application errors</a:t>
            </a:r>
          </a:p>
        </p:txBody>
      </p:sp>
      <p:sp>
        <p:nvSpPr>
          <p:cNvPr id="4" name="Slide Number Placeholder 3"/>
          <p:cNvSpPr>
            <a:spLocks noGrp="1"/>
          </p:cNvSpPr>
          <p:nvPr>
            <p:ph type="sldNum" sz="quarter" idx="5"/>
          </p:nvPr>
        </p:nvSpPr>
        <p:spPr/>
        <p:txBody>
          <a:bodyPr/>
          <a:lstStyle/>
          <a:p>
            <a:fld id="{F0C9A646-AEF5-4904-9805-DE729D09A68E}" type="slidenum">
              <a:rPr lang="en-US" smtClean="0"/>
              <a:t>18</a:t>
            </a:fld>
            <a:endParaRPr lang="en-US"/>
          </a:p>
        </p:txBody>
      </p:sp>
    </p:spTree>
    <p:extLst>
      <p:ext uri="{BB962C8B-B14F-4D97-AF65-F5344CB8AC3E}">
        <p14:creationId xmlns:p14="http://schemas.microsoft.com/office/powerpoint/2010/main" val="1024567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796C0-0175-2450-E811-C08C4BAA41EF}"/>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BFEE8F9B-C82B-0B69-1F5C-1FEEC3DC58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063797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A3FD8-E36C-5E1F-B9CF-C80CAA457B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ABD624E-E779-3A38-B771-634074BDD266}"/>
              </a:ext>
            </a:extLst>
          </p:cNvPr>
          <p:cNvSpPr>
            <a:spLocks noGrp="1"/>
          </p:cNvSpPr>
          <p:nvPr>
            <p:ph type="subTitle" idx="1"/>
          </p:nvPr>
        </p:nvSpPr>
        <p:spPr>
          <a:xfrm>
            <a:off x="1524000" y="3602038"/>
            <a:ext cx="9144000" cy="1655762"/>
          </a:xfrm>
        </p:spPr>
        <p:txBody>
          <a:bodyPr/>
          <a:lstStyle>
            <a:lvl1pPr marL="0" indent="0" algn="ctr">
              <a:buNone/>
              <a:defRPr sz="2400">
                <a:solidFill>
                  <a:srgbClr val="FD98FD"/>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925769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652D0-FC26-8715-C153-B928A307B3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1B6820-E47C-80A3-277F-ABD292FE9D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D06E3040-B596-BCD1-A3E7-A54588AD2AF0}"/>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8182725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C2692F3-CDCD-5E19-E3A5-48B256BFFFFB}"/>
              </a:ext>
            </a:extLst>
          </p:cNvPr>
          <p:cNvSpPr>
            <a:spLocks noGrp="1"/>
          </p:cNvSpPr>
          <p:nvPr>
            <p:ph type="pic" sz="quarter" idx="10"/>
          </p:nvPr>
        </p:nvSpPr>
        <p:spPr>
          <a:xfrm>
            <a:off x="252023" y="158750"/>
            <a:ext cx="11687953" cy="6018213"/>
          </a:xfrm>
        </p:spPr>
        <p:txBody>
          <a:bodyPr/>
          <a:lstStyle/>
          <a:p>
            <a:endParaRPr lang="en-US"/>
          </a:p>
        </p:txBody>
      </p:sp>
      <p:sp>
        <p:nvSpPr>
          <p:cNvPr id="7" name="TextBox 6">
            <a:extLst>
              <a:ext uri="{FF2B5EF4-FFF2-40B4-BE49-F238E27FC236}">
                <a16:creationId xmlns:a16="http://schemas.microsoft.com/office/drawing/2014/main" id="{D06E3040-B596-BCD1-A3E7-A54588AD2AF0}"/>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2674767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E5F4-61FF-E25B-2487-D8C676277437}"/>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8D96E0E1-FFD1-7196-3B50-156A8CB468E6}"/>
              </a:ext>
            </a:extLst>
          </p:cNvPr>
          <p:cNvSpPr>
            <a:spLocks noGrp="1"/>
          </p:cNvSpPr>
          <p:nvPr>
            <p:ph type="body" idx="1"/>
          </p:nvPr>
        </p:nvSpPr>
        <p:spPr>
          <a:xfrm>
            <a:off x="831850" y="4589463"/>
            <a:ext cx="10515600" cy="1500187"/>
          </a:xfrm>
        </p:spPr>
        <p:txBody>
          <a:bodyPr/>
          <a:lstStyle>
            <a:lvl1pPr marL="0" indent="0">
              <a:buNone/>
              <a:defRPr sz="2400">
                <a:solidFill>
                  <a:srgbClr val="FFAE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8552751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B3A2C-4794-5DD0-8C64-76E78AF03F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071A85-02D5-98E2-F987-EE28D26CA3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1E988B-D505-C6F3-5C1E-6D00615B9E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Box 7">
            <a:extLst>
              <a:ext uri="{FF2B5EF4-FFF2-40B4-BE49-F238E27FC236}">
                <a16:creationId xmlns:a16="http://schemas.microsoft.com/office/drawing/2014/main" id="{E2DAE4D8-1EEF-AA44-6840-779B3439719C}"/>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20089388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BB814-3FC2-7017-54EB-8D074D6E33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2716E0-A44E-F348-B996-F2E2B045B8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F3C0EA-1A4A-CAD1-6750-B21141AD44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340B8C-FB50-E7E9-85AE-6925A74ECF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D9FF74-8FCB-6010-687E-5B85D8FDD7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17FCF5D2-8A7B-0E69-19EA-63FE6D952FA5}"/>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10465388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37F6D-361D-6D9A-A2C3-3A2D52841DE2}"/>
              </a:ext>
            </a:extLst>
          </p:cNvPr>
          <p:cNvSpPr>
            <a:spLocks noGrp="1"/>
          </p:cNvSpPr>
          <p:nvPr>
            <p:ph type="title"/>
          </p:nvPr>
        </p:nvSpPr>
        <p:spPr/>
        <p:txBody>
          <a:bodyPr/>
          <a:lstStyle/>
          <a:p>
            <a:r>
              <a:rPr lang="en-US"/>
              <a:t>Click to edit Master title style</a:t>
            </a:r>
          </a:p>
        </p:txBody>
      </p:sp>
      <p:sp>
        <p:nvSpPr>
          <p:cNvPr id="6" name="TextBox 5">
            <a:extLst>
              <a:ext uri="{FF2B5EF4-FFF2-40B4-BE49-F238E27FC236}">
                <a16:creationId xmlns:a16="http://schemas.microsoft.com/office/drawing/2014/main" id="{885AA12E-D2EF-8F6E-08C9-DFAE0DC99427}"/>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2587045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B5FA7BC-FEE4-028A-0B54-56272704B191}"/>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15656854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90D12-51D8-E201-7044-43E74C0AD8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0096C05-1C4A-6FC4-16F0-6C8A061345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1AAFCD-A70C-B736-C8D0-C08B14EA94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TextBox 7">
            <a:extLst>
              <a:ext uri="{FF2B5EF4-FFF2-40B4-BE49-F238E27FC236}">
                <a16:creationId xmlns:a16="http://schemas.microsoft.com/office/drawing/2014/main" id="{A4BBC46B-ADB8-2F93-4F7A-F7F5C840948E}"/>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22325468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6BE63-4B3B-8104-7EB5-86933D483A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54EF47-7E9F-0C68-61C3-38C841A466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35BB74-28F3-3D06-1C79-B61A8C9A3C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TextBox 7">
            <a:extLst>
              <a:ext uri="{FF2B5EF4-FFF2-40B4-BE49-F238E27FC236}">
                <a16:creationId xmlns:a16="http://schemas.microsoft.com/office/drawing/2014/main" id="{2710DCF6-5B51-B479-2ADB-E552247D273C}"/>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117283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D27DD-9894-5D72-5B08-13D5ACDAB3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7602F6-AA79-882E-CF77-BF83C64F61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36686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234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6CA6E-7E94-F691-E203-C43396E4DF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23A909E-DB66-BF0A-C490-3A7DCFC50D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20787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49604-442A-4FB6-1D55-B68DA4BD20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A2B8BD-785E-9B83-434F-98540EE849B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4C22624-AD9B-028E-2A67-69397DE592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0394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20B02-B4C5-0677-DE51-4E18C2BAD9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75A135-8819-CFBE-45DC-A3B8CE038F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AC9E2B-9EFB-361E-6B1A-E3CBA59569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3E5EDE-723C-E880-9E87-BC50CA2409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2A5DE9-42F7-BC53-6B88-E63888B183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8169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06DA2-A400-797A-1067-A56AF030B2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6408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1520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D1165-8670-D4F6-4DF6-20E5D5A146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2050ECB-DD3B-4FF8-B2AA-356495DBA1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9E5C01-73FE-D821-03DF-8AF1B805B1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723317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894B2-733B-9A44-6F04-D3A28F5AFA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553CA2-767F-5515-B886-9034F9FAD2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84E7BEB-0936-83CC-80B2-2C32877300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628675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image" Target="../media/image2.png"/><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image" Target="../media/image1.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heme" Target="../theme/theme2.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634BF5-8AE4-9AEF-24D7-3E97C0C882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518401D-3B99-FD82-86AE-7515058E84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119BE165-EBA6-F80D-4A68-89E1F4E4DAF3}"/>
              </a:ext>
            </a:extLst>
          </p:cNvPr>
          <p:cNvPicPr>
            <a:picLocks noChangeAspect="1"/>
          </p:cNvPicPr>
          <p:nvPr userDrawn="1"/>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0157" y="6501793"/>
            <a:ext cx="970684" cy="254927"/>
          </a:xfrm>
          <a:prstGeom prst="rect">
            <a:avLst/>
          </a:prstGeom>
        </p:spPr>
      </p:pic>
      <p:pic>
        <p:nvPicPr>
          <p:cNvPr id="10" name="Picture 9">
            <a:extLst>
              <a:ext uri="{FF2B5EF4-FFF2-40B4-BE49-F238E27FC236}">
                <a16:creationId xmlns:a16="http://schemas.microsoft.com/office/drawing/2014/main" id="{02E6C9DB-31BB-8827-8740-8DD02D1ABF7B}"/>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1521" y="6484405"/>
            <a:ext cx="1103096" cy="289702"/>
          </a:xfrm>
          <a:prstGeom prst="rect">
            <a:avLst/>
          </a:prstGeom>
        </p:spPr>
      </p:pic>
      <p:sp>
        <p:nvSpPr>
          <p:cNvPr id="11" name="TextBox 10">
            <a:extLst>
              <a:ext uri="{FF2B5EF4-FFF2-40B4-BE49-F238E27FC236}">
                <a16:creationId xmlns:a16="http://schemas.microsoft.com/office/drawing/2014/main" id="{33A7556A-18A4-836D-C54C-021C51E783B3}"/>
              </a:ext>
            </a:extLst>
          </p:cNvPr>
          <p:cNvSpPr txBox="1"/>
          <p:nvPr userDrawn="1"/>
        </p:nvSpPr>
        <p:spPr>
          <a:xfrm>
            <a:off x="4476431" y="6479721"/>
            <a:ext cx="3239156" cy="276999"/>
          </a:xfrm>
          <a:prstGeom prst="rect">
            <a:avLst/>
          </a:prstGeom>
          <a:noFill/>
        </p:spPr>
        <p:txBody>
          <a:bodyPr wrap="none" rtlCol="0">
            <a:spAutoFit/>
          </a:bodyPr>
          <a:lstStyle/>
          <a:p>
            <a:pPr algn="ctr"/>
            <a:r>
              <a:rPr lang="en-US" sz="1200" kern="1200" dirty="0">
                <a:solidFill>
                  <a:srgbClr val="FD98FD"/>
                </a:solidFill>
                <a:latin typeface="+mn-lt"/>
                <a:ea typeface="+mn-ea"/>
                <a:cs typeface="+mn-cs"/>
              </a:rPr>
              <a:t>Time Travelling Data: SQL Server Temporal Tables</a:t>
            </a:r>
          </a:p>
        </p:txBody>
      </p:sp>
    </p:spTree>
    <p:extLst>
      <p:ext uri="{BB962C8B-B14F-4D97-AF65-F5344CB8AC3E}">
        <p14:creationId xmlns:p14="http://schemas.microsoft.com/office/powerpoint/2010/main" val="3296480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rgbClr val="43127F"/>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43127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D8F983-08C1-4EF8-A989-039DFF023E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F197576-81E8-F978-06C4-E824DD3B8A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F6377707-6F98-6180-DB13-F68122C37799}"/>
              </a:ext>
            </a:extLst>
          </p:cNvPr>
          <p:cNvPicPr>
            <a:picLocks noChangeAspect="1"/>
          </p:cNvPicPr>
          <p:nvPr userDrawn="1"/>
        </p:nvPicPr>
        <p:blipFill>
          <a:blip r:embed="rId1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0157" y="6501793"/>
            <a:ext cx="970684" cy="254927"/>
          </a:xfrm>
          <a:prstGeom prst="rect">
            <a:avLst/>
          </a:prstGeom>
        </p:spPr>
      </p:pic>
      <p:pic>
        <p:nvPicPr>
          <p:cNvPr id="8" name="Picture 7">
            <a:extLst>
              <a:ext uri="{FF2B5EF4-FFF2-40B4-BE49-F238E27FC236}">
                <a16:creationId xmlns:a16="http://schemas.microsoft.com/office/drawing/2014/main" id="{3546278C-6C74-ED9E-22BF-92CF1A533260}"/>
              </a:ext>
            </a:extLst>
          </p:cNvPr>
          <p:cNvPicPr>
            <a:picLocks noChangeAspect="1"/>
          </p:cNvPicPr>
          <p:nvPr userDrawn="1"/>
        </p:nvPicPr>
        <p:blipFill>
          <a:blip r:embed="rId1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1151521" y="6484405"/>
            <a:ext cx="1103096" cy="289702"/>
          </a:xfrm>
          <a:prstGeom prst="rect">
            <a:avLst/>
          </a:prstGeom>
        </p:spPr>
      </p:pic>
    </p:spTree>
    <p:extLst>
      <p:ext uri="{BB962C8B-B14F-4D97-AF65-F5344CB8AC3E}">
        <p14:creationId xmlns:p14="http://schemas.microsoft.com/office/powerpoint/2010/main" val="357023530"/>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74" r:id="rId3"/>
    <p:sldLayoutId id="2147483667" r:id="rId4"/>
    <p:sldLayoutId id="2147483668" r:id="rId5"/>
    <p:sldLayoutId id="2147483669" r:id="rId6"/>
    <p:sldLayoutId id="2147483670" r:id="rId7"/>
    <p:sldLayoutId id="2147483671" r:id="rId8"/>
    <p:sldLayoutId id="2147483672" r:id="rId9"/>
    <p:sldLayoutId id="2147483673" r:id="rId10"/>
  </p:sldLayoutIdLst>
  <p:txStyles>
    <p:titleStyle>
      <a:lvl1pPr algn="l" defTabSz="914400" rtl="0" eaLnBrk="1" latinLnBrk="0" hangingPunct="1">
        <a:lnSpc>
          <a:spcPct val="90000"/>
        </a:lnSpc>
        <a:spcBef>
          <a:spcPct val="0"/>
        </a:spcBef>
        <a:buNone/>
        <a:defRPr sz="4400" kern="1200">
          <a:solidFill>
            <a:srgbClr val="ACFBFF"/>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811317"/>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6.sv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6.sv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6.sv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6.svg"/></Relationships>
</file>

<file path=ppt/slides/_rels/slide26.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7.png"/><Relationship Id="rId7"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descr="DevSpace Logo">
            <a:extLst>
              <a:ext uri="{FF2B5EF4-FFF2-40B4-BE49-F238E27FC236}">
                <a16:creationId xmlns:a16="http://schemas.microsoft.com/office/drawing/2014/main" id="{78D3E484-587F-E31B-3D23-42BDE7CF1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4817" y="207687"/>
            <a:ext cx="2302566" cy="1490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3839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1046B-D209-74B0-9EE8-6CD76753E7A8}"/>
              </a:ext>
            </a:extLst>
          </p:cNvPr>
          <p:cNvSpPr>
            <a:spLocks noGrp="1"/>
          </p:cNvSpPr>
          <p:nvPr>
            <p:ph type="title"/>
          </p:nvPr>
        </p:nvSpPr>
        <p:spPr/>
        <p:txBody>
          <a:bodyPr/>
          <a:lstStyle/>
          <a:p>
            <a:r>
              <a:rPr lang="en-US" dirty="0"/>
              <a:t>Rule of Two</a:t>
            </a:r>
          </a:p>
        </p:txBody>
      </p:sp>
      <p:pic>
        <p:nvPicPr>
          <p:cNvPr id="6" name="Picture Placeholder 5">
            <a:extLst>
              <a:ext uri="{FF2B5EF4-FFF2-40B4-BE49-F238E27FC236}">
                <a16:creationId xmlns:a16="http://schemas.microsoft.com/office/drawing/2014/main" id="{584CB9E3-223A-E172-7E46-8A4E59F3A80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0" r="7780"/>
          <a:stretch>
            <a:fillRect/>
          </a:stretch>
        </p:blipFill>
        <p:spPr/>
      </p:pic>
      <p:sp>
        <p:nvSpPr>
          <p:cNvPr id="4" name="Text Placeholder 3">
            <a:extLst>
              <a:ext uri="{FF2B5EF4-FFF2-40B4-BE49-F238E27FC236}">
                <a16:creationId xmlns:a16="http://schemas.microsoft.com/office/drawing/2014/main" id="{91A9F5C6-9063-46DF-94FD-202F581AA545}"/>
              </a:ext>
            </a:extLst>
          </p:cNvPr>
          <p:cNvSpPr>
            <a:spLocks noGrp="1"/>
          </p:cNvSpPr>
          <p:nvPr>
            <p:ph type="body" sz="half" idx="2"/>
          </p:nvPr>
        </p:nvSpPr>
        <p:spPr/>
        <p:txBody>
          <a:bodyPr/>
          <a:lstStyle/>
          <a:p>
            <a:r>
              <a:rPr lang="en-US" dirty="0"/>
              <a:t>What are system-versioned temporal tables?</a:t>
            </a:r>
          </a:p>
        </p:txBody>
      </p:sp>
    </p:spTree>
    <p:extLst>
      <p:ext uri="{BB962C8B-B14F-4D97-AF65-F5344CB8AC3E}">
        <p14:creationId xmlns:p14="http://schemas.microsoft.com/office/powerpoint/2010/main" val="1099806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4C943-B340-DD52-A98D-ED9368B975E7}"/>
              </a:ext>
            </a:extLst>
          </p:cNvPr>
          <p:cNvSpPr>
            <a:spLocks noGrp="1"/>
          </p:cNvSpPr>
          <p:nvPr>
            <p:ph type="title"/>
          </p:nvPr>
        </p:nvSpPr>
        <p:spPr/>
        <p:txBody>
          <a:bodyPr/>
          <a:lstStyle/>
          <a:p>
            <a:r>
              <a:rPr lang="en-US" dirty="0"/>
              <a:t>Availability</a:t>
            </a:r>
          </a:p>
        </p:txBody>
      </p:sp>
      <p:pic>
        <p:nvPicPr>
          <p:cNvPr id="6" name="Picture Placeholder 5">
            <a:extLst>
              <a:ext uri="{FF2B5EF4-FFF2-40B4-BE49-F238E27FC236}">
                <a16:creationId xmlns:a16="http://schemas.microsoft.com/office/drawing/2014/main" id="{0FC76799-ADCE-89D4-D546-8AE8F239B7F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39" r="7739"/>
          <a:stretch>
            <a:fillRect/>
          </a:stretch>
        </p:blipFill>
        <p:spPr/>
      </p:pic>
      <p:sp>
        <p:nvSpPr>
          <p:cNvPr id="4" name="Text Placeholder 3">
            <a:extLst>
              <a:ext uri="{FF2B5EF4-FFF2-40B4-BE49-F238E27FC236}">
                <a16:creationId xmlns:a16="http://schemas.microsoft.com/office/drawing/2014/main" id="{6E2AD1BC-DBC8-3577-0F60-1209E0AA1F0C}"/>
              </a:ext>
            </a:extLst>
          </p:cNvPr>
          <p:cNvSpPr>
            <a:spLocks noGrp="1"/>
          </p:cNvSpPr>
          <p:nvPr>
            <p:ph type="body" sz="half" idx="2"/>
          </p:nvPr>
        </p:nvSpPr>
        <p:spPr/>
        <p:txBody>
          <a:bodyPr/>
          <a:lstStyle/>
          <a:p>
            <a:r>
              <a:rPr lang="en-US" dirty="0"/>
              <a:t>What are system-versioned temporal tables?</a:t>
            </a:r>
          </a:p>
        </p:txBody>
      </p:sp>
    </p:spTree>
    <p:extLst>
      <p:ext uri="{BB962C8B-B14F-4D97-AF65-F5344CB8AC3E}">
        <p14:creationId xmlns:p14="http://schemas.microsoft.com/office/powerpoint/2010/main" val="1947300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734F8-C35F-7A1E-5C2A-CBF288C3DB11}"/>
              </a:ext>
            </a:extLst>
          </p:cNvPr>
          <p:cNvSpPr>
            <a:spLocks noGrp="1"/>
          </p:cNvSpPr>
          <p:nvPr>
            <p:ph type="title"/>
          </p:nvPr>
        </p:nvSpPr>
        <p:spPr/>
        <p:txBody>
          <a:bodyPr/>
          <a:lstStyle/>
          <a:p>
            <a:r>
              <a:rPr lang="en-US" dirty="0"/>
              <a:t>Why use temporal tables?</a:t>
            </a:r>
          </a:p>
        </p:txBody>
      </p:sp>
      <p:sp>
        <p:nvSpPr>
          <p:cNvPr id="3" name="Text Placeholder 2">
            <a:extLst>
              <a:ext uri="{FF2B5EF4-FFF2-40B4-BE49-F238E27FC236}">
                <a16:creationId xmlns:a16="http://schemas.microsoft.com/office/drawing/2014/main" id="{66A4F779-B355-2ACA-DFE2-04C19B410943}"/>
              </a:ext>
            </a:extLst>
          </p:cNvPr>
          <p:cNvSpPr>
            <a:spLocks noGrp="1"/>
          </p:cNvSpPr>
          <p:nvPr>
            <p:ph type="body" idx="1"/>
          </p:nvPr>
        </p:nvSpPr>
        <p:spPr/>
        <p:txBody>
          <a:bodyPr/>
          <a:lstStyle/>
          <a:p>
            <a:r>
              <a:rPr lang="en-US" dirty="0"/>
              <a:t>Time Travelling Data: SQL Server Temporal Tables</a:t>
            </a:r>
          </a:p>
        </p:txBody>
      </p:sp>
    </p:spTree>
    <p:extLst>
      <p:ext uri="{BB962C8B-B14F-4D97-AF65-F5344CB8AC3E}">
        <p14:creationId xmlns:p14="http://schemas.microsoft.com/office/powerpoint/2010/main" val="2894175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C75E9-A883-D09F-9C3F-51B73D9FA476}"/>
              </a:ext>
            </a:extLst>
          </p:cNvPr>
          <p:cNvSpPr>
            <a:spLocks noGrp="1"/>
          </p:cNvSpPr>
          <p:nvPr>
            <p:ph type="title"/>
          </p:nvPr>
        </p:nvSpPr>
        <p:spPr/>
        <p:txBody>
          <a:bodyPr/>
          <a:lstStyle/>
          <a:p>
            <a:r>
              <a:rPr lang="en-US" dirty="0"/>
              <a:t>Why use temporal tables?</a:t>
            </a:r>
          </a:p>
        </p:txBody>
      </p:sp>
      <p:sp>
        <p:nvSpPr>
          <p:cNvPr id="3" name="Rectangle: Rounded Corners 2">
            <a:extLst>
              <a:ext uri="{FF2B5EF4-FFF2-40B4-BE49-F238E27FC236}">
                <a16:creationId xmlns:a16="http://schemas.microsoft.com/office/drawing/2014/main" id="{F00F5FF2-0A72-E491-F731-7F3E66E397B9}"/>
              </a:ext>
            </a:extLst>
          </p:cNvPr>
          <p:cNvSpPr/>
          <p:nvPr/>
        </p:nvSpPr>
        <p:spPr>
          <a:xfrm>
            <a:off x="838200" y="1632744"/>
            <a:ext cx="4754880" cy="1663224"/>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43127F"/>
                </a:solidFill>
              </a:rPr>
              <a:t>Immutable History</a:t>
            </a:r>
          </a:p>
        </p:txBody>
      </p:sp>
      <p:sp>
        <p:nvSpPr>
          <p:cNvPr id="4" name="Rectangle: Rounded Corners 3">
            <a:extLst>
              <a:ext uri="{FF2B5EF4-FFF2-40B4-BE49-F238E27FC236}">
                <a16:creationId xmlns:a16="http://schemas.microsoft.com/office/drawing/2014/main" id="{07C26206-EC9A-8D47-3E06-8338C0623676}"/>
              </a:ext>
            </a:extLst>
          </p:cNvPr>
          <p:cNvSpPr/>
          <p:nvPr/>
        </p:nvSpPr>
        <p:spPr>
          <a:xfrm>
            <a:off x="6786880" y="1686164"/>
            <a:ext cx="4754880" cy="1663224"/>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43127F"/>
                </a:solidFill>
              </a:rPr>
              <a:t>Built-In Time-Travelling Query Support</a:t>
            </a:r>
          </a:p>
        </p:txBody>
      </p:sp>
      <p:sp>
        <p:nvSpPr>
          <p:cNvPr id="5" name="Rectangle: Rounded Corners 4">
            <a:extLst>
              <a:ext uri="{FF2B5EF4-FFF2-40B4-BE49-F238E27FC236}">
                <a16:creationId xmlns:a16="http://schemas.microsoft.com/office/drawing/2014/main" id="{D529EFC6-A161-4006-50A8-EA31D573C2CA}"/>
              </a:ext>
            </a:extLst>
          </p:cNvPr>
          <p:cNvSpPr/>
          <p:nvPr/>
        </p:nvSpPr>
        <p:spPr>
          <a:xfrm>
            <a:off x="838200" y="4178776"/>
            <a:ext cx="4754880" cy="1663224"/>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43127F"/>
                </a:solidFill>
              </a:rPr>
              <a:t>Better DML Performance</a:t>
            </a:r>
          </a:p>
        </p:txBody>
      </p:sp>
      <p:sp>
        <p:nvSpPr>
          <p:cNvPr id="6" name="Rectangle: Rounded Corners 5">
            <a:extLst>
              <a:ext uri="{FF2B5EF4-FFF2-40B4-BE49-F238E27FC236}">
                <a16:creationId xmlns:a16="http://schemas.microsoft.com/office/drawing/2014/main" id="{CA85D19B-11C1-E17E-D887-AEF2D5A44827}"/>
              </a:ext>
            </a:extLst>
          </p:cNvPr>
          <p:cNvSpPr/>
          <p:nvPr/>
        </p:nvSpPr>
        <p:spPr>
          <a:xfrm>
            <a:off x="6786880" y="4178776"/>
            <a:ext cx="4754880" cy="1663224"/>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43127F"/>
                </a:solidFill>
              </a:rPr>
              <a:t>Minimal Maintenance Costs</a:t>
            </a:r>
          </a:p>
        </p:txBody>
      </p:sp>
    </p:spTree>
    <p:extLst>
      <p:ext uri="{BB962C8B-B14F-4D97-AF65-F5344CB8AC3E}">
        <p14:creationId xmlns:p14="http://schemas.microsoft.com/office/powerpoint/2010/main" val="315178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3"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9"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0-#ppt_w/2"/>
                                          </p:val>
                                        </p:tav>
                                        <p:tav tm="100000">
                                          <p:val>
                                            <p:strVal val="#ppt_x"/>
                                          </p:val>
                                        </p:tav>
                                      </p:tavLst>
                                    </p:anim>
                                    <p:anim calcmode="lin" valueType="num">
                                      <p:cBhvr additive="base">
                                        <p:cTn id="26"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5ECC-AB0A-60BA-596A-23937CF90F2C}"/>
              </a:ext>
            </a:extLst>
          </p:cNvPr>
          <p:cNvSpPr>
            <a:spLocks noGrp="1"/>
          </p:cNvSpPr>
          <p:nvPr>
            <p:ph type="title"/>
          </p:nvPr>
        </p:nvSpPr>
        <p:spPr/>
        <p:txBody>
          <a:bodyPr/>
          <a:lstStyle/>
          <a:p>
            <a:r>
              <a:rPr lang="en-US" dirty="0"/>
              <a:t>Auditing</a:t>
            </a:r>
          </a:p>
        </p:txBody>
      </p:sp>
      <p:pic>
        <p:nvPicPr>
          <p:cNvPr id="6" name="Picture Placeholder 5">
            <a:extLst>
              <a:ext uri="{FF2B5EF4-FFF2-40B4-BE49-F238E27FC236}">
                <a16:creationId xmlns:a16="http://schemas.microsoft.com/office/drawing/2014/main" id="{79D1CED1-3E9D-8B2A-DA0F-3DDED242AC7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88BC22F7-3F83-CD3F-ED19-11388E3B25CA}"/>
              </a:ext>
            </a:extLst>
          </p:cNvPr>
          <p:cNvSpPr>
            <a:spLocks noGrp="1"/>
          </p:cNvSpPr>
          <p:nvPr>
            <p:ph type="body" sz="half" idx="2"/>
          </p:nvPr>
        </p:nvSpPr>
        <p:spPr/>
        <p:txBody>
          <a:bodyPr/>
          <a:lstStyle/>
          <a:p>
            <a:r>
              <a:rPr lang="en-US" dirty="0"/>
              <a:t>Common Uses Cases</a:t>
            </a:r>
          </a:p>
        </p:txBody>
      </p:sp>
    </p:spTree>
    <p:extLst>
      <p:ext uri="{BB962C8B-B14F-4D97-AF65-F5344CB8AC3E}">
        <p14:creationId xmlns:p14="http://schemas.microsoft.com/office/powerpoint/2010/main" val="3725973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CA6BA-2059-562A-306F-04C0C4E8863E}"/>
              </a:ext>
            </a:extLst>
          </p:cNvPr>
          <p:cNvSpPr>
            <a:spLocks noGrp="1"/>
          </p:cNvSpPr>
          <p:nvPr>
            <p:ph type="title"/>
          </p:nvPr>
        </p:nvSpPr>
        <p:spPr/>
        <p:txBody>
          <a:bodyPr/>
          <a:lstStyle/>
          <a:p>
            <a:r>
              <a:rPr lang="en-US" dirty="0"/>
              <a:t>Reconstructing State</a:t>
            </a:r>
          </a:p>
        </p:txBody>
      </p:sp>
      <p:pic>
        <p:nvPicPr>
          <p:cNvPr id="6" name="Picture Placeholder 5">
            <a:extLst>
              <a:ext uri="{FF2B5EF4-FFF2-40B4-BE49-F238E27FC236}">
                <a16:creationId xmlns:a16="http://schemas.microsoft.com/office/drawing/2014/main" id="{F2BB2BC2-4A37-2F73-B16B-9A041689CCB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29" r="7729"/>
          <a:stretch>
            <a:fillRect/>
          </a:stretch>
        </p:blipFill>
        <p:spPr/>
      </p:pic>
      <p:sp>
        <p:nvSpPr>
          <p:cNvPr id="4" name="Text Placeholder 3">
            <a:extLst>
              <a:ext uri="{FF2B5EF4-FFF2-40B4-BE49-F238E27FC236}">
                <a16:creationId xmlns:a16="http://schemas.microsoft.com/office/drawing/2014/main" id="{0A553E02-6C9C-A346-7D49-70A5742F351E}"/>
              </a:ext>
            </a:extLst>
          </p:cNvPr>
          <p:cNvSpPr>
            <a:spLocks noGrp="1"/>
          </p:cNvSpPr>
          <p:nvPr>
            <p:ph type="body" sz="half" idx="2"/>
          </p:nvPr>
        </p:nvSpPr>
        <p:spPr/>
        <p:txBody>
          <a:bodyPr/>
          <a:lstStyle/>
          <a:p>
            <a:r>
              <a:rPr lang="en-US" dirty="0"/>
              <a:t>Common Uses Cases</a:t>
            </a:r>
          </a:p>
        </p:txBody>
      </p:sp>
    </p:spTree>
    <p:extLst>
      <p:ext uri="{BB962C8B-B14F-4D97-AF65-F5344CB8AC3E}">
        <p14:creationId xmlns:p14="http://schemas.microsoft.com/office/powerpoint/2010/main" val="39049715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EA3D8-D22D-A1FD-3F01-FDDBB2399F29}"/>
              </a:ext>
            </a:extLst>
          </p:cNvPr>
          <p:cNvSpPr>
            <a:spLocks noGrp="1"/>
          </p:cNvSpPr>
          <p:nvPr>
            <p:ph type="title"/>
          </p:nvPr>
        </p:nvSpPr>
        <p:spPr/>
        <p:txBody>
          <a:bodyPr/>
          <a:lstStyle/>
          <a:p>
            <a:r>
              <a:rPr lang="en-US" dirty="0"/>
              <a:t>Calculating Trends</a:t>
            </a:r>
          </a:p>
        </p:txBody>
      </p:sp>
      <p:pic>
        <p:nvPicPr>
          <p:cNvPr id="6" name="Picture Placeholder 5">
            <a:extLst>
              <a:ext uri="{FF2B5EF4-FFF2-40B4-BE49-F238E27FC236}">
                <a16:creationId xmlns:a16="http://schemas.microsoft.com/office/drawing/2014/main" id="{0BA45988-E134-9B69-DC3B-621BCDB6D29C}"/>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1533" r="11533"/>
          <a:stretch>
            <a:fillRect/>
          </a:stretch>
        </p:blipFill>
        <p:spPr/>
      </p:pic>
      <p:sp>
        <p:nvSpPr>
          <p:cNvPr id="4" name="Text Placeholder 3">
            <a:extLst>
              <a:ext uri="{FF2B5EF4-FFF2-40B4-BE49-F238E27FC236}">
                <a16:creationId xmlns:a16="http://schemas.microsoft.com/office/drawing/2014/main" id="{DDADC6B1-14D1-C74A-382F-565F199AFA98}"/>
              </a:ext>
            </a:extLst>
          </p:cNvPr>
          <p:cNvSpPr>
            <a:spLocks noGrp="1"/>
          </p:cNvSpPr>
          <p:nvPr>
            <p:ph type="body" sz="half" idx="2"/>
          </p:nvPr>
        </p:nvSpPr>
        <p:spPr/>
        <p:txBody>
          <a:bodyPr/>
          <a:lstStyle/>
          <a:p>
            <a:r>
              <a:rPr lang="en-US" dirty="0"/>
              <a:t>Common Uses Cases</a:t>
            </a:r>
          </a:p>
        </p:txBody>
      </p:sp>
    </p:spTree>
    <p:extLst>
      <p:ext uri="{BB962C8B-B14F-4D97-AF65-F5344CB8AC3E}">
        <p14:creationId xmlns:p14="http://schemas.microsoft.com/office/powerpoint/2010/main" val="1561076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1BA0D-79AC-8C8B-D9D2-6022A2A2EFC5}"/>
              </a:ext>
            </a:extLst>
          </p:cNvPr>
          <p:cNvSpPr>
            <a:spLocks noGrp="1"/>
          </p:cNvSpPr>
          <p:nvPr>
            <p:ph type="title"/>
          </p:nvPr>
        </p:nvSpPr>
        <p:spPr/>
        <p:txBody>
          <a:bodyPr/>
          <a:lstStyle/>
          <a:p>
            <a:r>
              <a:rPr lang="en-US" dirty="0"/>
              <a:t>Slowly Changing Dimensions</a:t>
            </a:r>
          </a:p>
        </p:txBody>
      </p:sp>
      <p:pic>
        <p:nvPicPr>
          <p:cNvPr id="6" name="Picture Placeholder 5">
            <a:extLst>
              <a:ext uri="{FF2B5EF4-FFF2-40B4-BE49-F238E27FC236}">
                <a16:creationId xmlns:a16="http://schemas.microsoft.com/office/drawing/2014/main" id="{FA3640E3-1B94-16DD-EB60-869CF942120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1189" r="11189"/>
          <a:stretch>
            <a:fillRect/>
          </a:stretch>
        </p:blipFill>
        <p:spPr/>
      </p:pic>
      <p:sp>
        <p:nvSpPr>
          <p:cNvPr id="4" name="Text Placeholder 3">
            <a:extLst>
              <a:ext uri="{FF2B5EF4-FFF2-40B4-BE49-F238E27FC236}">
                <a16:creationId xmlns:a16="http://schemas.microsoft.com/office/drawing/2014/main" id="{E45C29F5-9146-6314-BF67-29C66B26FBD0}"/>
              </a:ext>
            </a:extLst>
          </p:cNvPr>
          <p:cNvSpPr>
            <a:spLocks noGrp="1"/>
          </p:cNvSpPr>
          <p:nvPr>
            <p:ph type="body" sz="half" idx="2"/>
          </p:nvPr>
        </p:nvSpPr>
        <p:spPr/>
        <p:txBody>
          <a:bodyPr/>
          <a:lstStyle/>
          <a:p>
            <a:r>
              <a:rPr lang="en-US" dirty="0"/>
              <a:t>Common Uses Cases</a:t>
            </a:r>
          </a:p>
        </p:txBody>
      </p:sp>
    </p:spTree>
    <p:extLst>
      <p:ext uri="{BB962C8B-B14F-4D97-AF65-F5344CB8AC3E}">
        <p14:creationId xmlns:p14="http://schemas.microsoft.com/office/powerpoint/2010/main" val="1900480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09FAE-66C6-1348-B052-F580BFCF7639}"/>
              </a:ext>
            </a:extLst>
          </p:cNvPr>
          <p:cNvSpPr>
            <a:spLocks noGrp="1"/>
          </p:cNvSpPr>
          <p:nvPr>
            <p:ph type="title"/>
          </p:nvPr>
        </p:nvSpPr>
        <p:spPr/>
        <p:txBody>
          <a:bodyPr/>
          <a:lstStyle/>
          <a:p>
            <a:r>
              <a:rPr lang="en-US" dirty="0"/>
              <a:t>Accidental Recovery</a:t>
            </a:r>
          </a:p>
        </p:txBody>
      </p:sp>
      <p:pic>
        <p:nvPicPr>
          <p:cNvPr id="6" name="Picture Placeholder 5">
            <a:extLst>
              <a:ext uri="{FF2B5EF4-FFF2-40B4-BE49-F238E27FC236}">
                <a16:creationId xmlns:a16="http://schemas.microsoft.com/office/drawing/2014/main" id="{DED58A4D-F1CD-8E48-88E6-4C241BE1DD0B}"/>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3604" r="3604"/>
          <a:stretch>
            <a:fillRect/>
          </a:stretch>
        </p:blipFill>
        <p:spPr/>
      </p:pic>
      <p:sp>
        <p:nvSpPr>
          <p:cNvPr id="4" name="Text Placeholder 3">
            <a:extLst>
              <a:ext uri="{FF2B5EF4-FFF2-40B4-BE49-F238E27FC236}">
                <a16:creationId xmlns:a16="http://schemas.microsoft.com/office/drawing/2014/main" id="{2869672A-937F-93A6-7110-DCA8BD1FD195}"/>
              </a:ext>
            </a:extLst>
          </p:cNvPr>
          <p:cNvSpPr>
            <a:spLocks noGrp="1"/>
          </p:cNvSpPr>
          <p:nvPr>
            <p:ph type="body" sz="half" idx="2"/>
          </p:nvPr>
        </p:nvSpPr>
        <p:spPr/>
        <p:txBody>
          <a:bodyPr/>
          <a:lstStyle/>
          <a:p>
            <a:r>
              <a:rPr lang="en-US" dirty="0"/>
              <a:t>Common Uses Cases</a:t>
            </a:r>
          </a:p>
        </p:txBody>
      </p:sp>
    </p:spTree>
    <p:extLst>
      <p:ext uri="{BB962C8B-B14F-4D97-AF65-F5344CB8AC3E}">
        <p14:creationId xmlns:p14="http://schemas.microsoft.com/office/powerpoint/2010/main" val="284202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734F8-C35F-7A1E-5C2A-CBF288C3DB11}"/>
              </a:ext>
            </a:extLst>
          </p:cNvPr>
          <p:cNvSpPr>
            <a:spLocks noGrp="1"/>
          </p:cNvSpPr>
          <p:nvPr>
            <p:ph type="title"/>
          </p:nvPr>
        </p:nvSpPr>
        <p:spPr/>
        <p:txBody>
          <a:bodyPr/>
          <a:lstStyle/>
          <a:p>
            <a:r>
              <a:rPr lang="en-US" dirty="0"/>
              <a:t>How do temporal tables work?</a:t>
            </a:r>
          </a:p>
        </p:txBody>
      </p:sp>
      <p:sp>
        <p:nvSpPr>
          <p:cNvPr id="3" name="Text Placeholder 2">
            <a:extLst>
              <a:ext uri="{FF2B5EF4-FFF2-40B4-BE49-F238E27FC236}">
                <a16:creationId xmlns:a16="http://schemas.microsoft.com/office/drawing/2014/main" id="{66A4F779-B355-2ACA-DFE2-04C19B410943}"/>
              </a:ext>
            </a:extLst>
          </p:cNvPr>
          <p:cNvSpPr>
            <a:spLocks noGrp="1"/>
          </p:cNvSpPr>
          <p:nvPr>
            <p:ph type="body" idx="1"/>
          </p:nvPr>
        </p:nvSpPr>
        <p:spPr/>
        <p:txBody>
          <a:bodyPr/>
          <a:lstStyle/>
          <a:p>
            <a:r>
              <a:rPr lang="en-US" dirty="0"/>
              <a:t>Time Travelling Data: SQL Server Temporal Tables</a:t>
            </a:r>
          </a:p>
        </p:txBody>
      </p:sp>
    </p:spTree>
    <p:extLst>
      <p:ext uri="{BB962C8B-B14F-4D97-AF65-F5344CB8AC3E}">
        <p14:creationId xmlns:p14="http://schemas.microsoft.com/office/powerpoint/2010/main" val="2744156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4BD70DA-CE30-003D-DDEA-FDCA2FBCAE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rgbClr val="43127F"/>
                </a:solidFill>
                <a:latin typeface="Kamerik205 8" panose="020B0803030600020004" pitchFamily="34" charset="0"/>
                <a:ea typeface="+mj-ea"/>
                <a:cs typeface="+mj-cs"/>
              </a:defRPr>
            </a:lvl1pPr>
          </a:lstStyle>
          <a:p>
            <a:r>
              <a:rPr lang="en-US"/>
              <a:t>Who is Chad Green</a:t>
            </a:r>
            <a:endParaRPr lang="en-US" dirty="0"/>
          </a:p>
        </p:txBody>
      </p:sp>
      <p:pic>
        <p:nvPicPr>
          <p:cNvPr id="12" name="Picture 11">
            <a:extLst>
              <a:ext uri="{FF2B5EF4-FFF2-40B4-BE49-F238E27FC236}">
                <a16:creationId xmlns:a16="http://schemas.microsoft.com/office/drawing/2014/main" id="{7B5D2657-A924-D23C-3694-A4ECD1457D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5" name="Content Placeholder 2">
            <a:extLst>
              <a:ext uri="{FF2B5EF4-FFF2-40B4-BE49-F238E27FC236}">
                <a16:creationId xmlns:a16="http://schemas.microsoft.com/office/drawing/2014/main" id="{383765AA-EDF4-7924-2C02-B1E4BDD75AC5}"/>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6" name="Picture 5">
            <a:extLst>
              <a:ext uri="{FF2B5EF4-FFF2-40B4-BE49-F238E27FC236}">
                <a16:creationId xmlns:a16="http://schemas.microsoft.com/office/drawing/2014/main" id="{8E7B40FF-6EC3-91DD-FCE1-BC58F1D24B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7" name="Picture 6">
            <a:extLst>
              <a:ext uri="{FF2B5EF4-FFF2-40B4-BE49-F238E27FC236}">
                <a16:creationId xmlns:a16="http://schemas.microsoft.com/office/drawing/2014/main" id="{9942D5D2-DAA0-F06A-923C-034DD78035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8" name="Picture 7">
            <a:extLst>
              <a:ext uri="{FF2B5EF4-FFF2-40B4-BE49-F238E27FC236}">
                <a16:creationId xmlns:a16="http://schemas.microsoft.com/office/drawing/2014/main" id="{FDB9D3DC-E5AB-98E2-8415-3D55464987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9" name="Picture 8">
            <a:extLst>
              <a:ext uri="{FF2B5EF4-FFF2-40B4-BE49-F238E27FC236}">
                <a16:creationId xmlns:a16="http://schemas.microsoft.com/office/drawing/2014/main" id="{ADD9BFA9-F583-AC52-2C2F-C62037C8DA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10" name="Picture 9">
            <a:extLst>
              <a:ext uri="{FF2B5EF4-FFF2-40B4-BE49-F238E27FC236}">
                <a16:creationId xmlns:a16="http://schemas.microsoft.com/office/drawing/2014/main" id="{CEA045FD-8F4D-B46E-2A5F-7F11346A79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pic>
        <p:nvPicPr>
          <p:cNvPr id="13" name="Picture 12">
            <a:extLst>
              <a:ext uri="{FF2B5EF4-FFF2-40B4-BE49-F238E27FC236}">
                <a16:creationId xmlns:a16="http://schemas.microsoft.com/office/drawing/2014/main" id="{8A19447A-13CC-14D6-B56B-CB46C517F892}"/>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l="17623" t="18049" r="15860" b="16707"/>
          <a:stretch/>
        </p:blipFill>
        <p:spPr>
          <a:xfrm>
            <a:off x="5335751" y="4994633"/>
            <a:ext cx="1520497" cy="1491403"/>
          </a:xfrm>
          <a:prstGeom prst="rect">
            <a:avLst/>
          </a:prstGeom>
        </p:spPr>
      </p:pic>
    </p:spTree>
    <p:extLst>
      <p:ext uri="{BB962C8B-B14F-4D97-AF65-F5344CB8AC3E}">
        <p14:creationId xmlns:p14="http://schemas.microsoft.com/office/powerpoint/2010/main" val="2253690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extLst>
              <p:ext uri="{D42A27DB-BD31-4B8C-83A1-F6EECF244321}">
                <p14:modId xmlns:p14="http://schemas.microsoft.com/office/powerpoint/2010/main" val="1855219573"/>
              </p:ext>
            </p:extLst>
          </p:nvPr>
        </p:nvGraphicFramePr>
        <p:xfrm>
          <a:off x="838200" y="2032000"/>
          <a:ext cx="4088765" cy="148336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Database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3170079"/>
            <a:ext cx="287020" cy="287020"/>
          </a:xfrm>
          <a:prstGeom prst="rect">
            <a:avLst/>
          </a:prstGeom>
        </p:spPr>
      </p:pic>
    </p:spTree>
    <p:extLst>
      <p:ext uri="{BB962C8B-B14F-4D97-AF65-F5344CB8AC3E}">
        <p14:creationId xmlns:p14="http://schemas.microsoft.com/office/powerpoint/2010/main" val="2250759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extLst>
              <p:ext uri="{D42A27DB-BD31-4B8C-83A1-F6EECF244321}">
                <p14:modId xmlns:p14="http://schemas.microsoft.com/office/powerpoint/2010/main" val="332604532"/>
              </p:ext>
            </p:extLst>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3170079"/>
            <a:ext cx="287020" cy="287020"/>
          </a:xfrm>
          <a:prstGeom prst="rect">
            <a:avLst/>
          </a:prstGeom>
        </p:spPr>
      </p:pic>
      <p:graphicFrame>
        <p:nvGraphicFramePr>
          <p:cNvPr id="10" name="Table 3">
            <a:extLst>
              <a:ext uri="{FF2B5EF4-FFF2-40B4-BE49-F238E27FC236}">
                <a16:creationId xmlns:a16="http://schemas.microsoft.com/office/drawing/2014/main" id="{688A7E1D-DC34-395E-09B1-1722F6D9D7D7}"/>
              </a:ext>
            </a:extLst>
          </p:cNvPr>
          <p:cNvGraphicFramePr>
            <a:graphicFrameLocks noGrp="1"/>
          </p:cNvGraphicFramePr>
          <p:nvPr>
            <p:extLst>
              <p:ext uri="{D42A27DB-BD31-4B8C-83A1-F6EECF244321}">
                <p14:modId xmlns:p14="http://schemas.microsoft.com/office/powerpoint/2010/main" val="4056923790"/>
              </p:ext>
            </p:extLst>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sp>
        <p:nvSpPr>
          <p:cNvPr id="4" name="Arrow: Right 3">
            <a:extLst>
              <a:ext uri="{FF2B5EF4-FFF2-40B4-BE49-F238E27FC236}">
                <a16:creationId xmlns:a16="http://schemas.microsoft.com/office/drawing/2014/main" id="{65A0F2D1-999A-573F-5119-5AD44DE5A8D2}"/>
              </a:ext>
            </a:extLst>
          </p:cNvPr>
          <p:cNvSpPr/>
          <p:nvPr/>
        </p:nvSpPr>
        <p:spPr>
          <a:xfrm>
            <a:off x="165100" y="3568700"/>
            <a:ext cx="635000" cy="1778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2F274B97-D58F-10A2-7FCE-FD366E97E927}"/>
              </a:ext>
            </a:extLst>
          </p:cNvPr>
          <p:cNvSpPr/>
          <p:nvPr/>
        </p:nvSpPr>
        <p:spPr>
          <a:xfrm>
            <a:off x="165100" y="3964940"/>
            <a:ext cx="635000" cy="1778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3839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extLst>
              <p:ext uri="{D42A27DB-BD31-4B8C-83A1-F6EECF244321}">
                <p14:modId xmlns:p14="http://schemas.microsoft.com/office/powerpoint/2010/main" val="809451300"/>
              </p:ext>
            </p:extLst>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3170079"/>
            <a:ext cx="287020" cy="287020"/>
          </a:xfrm>
          <a:prstGeom prst="rect">
            <a:avLst/>
          </a:prstGeom>
        </p:spPr>
      </p:pic>
      <p:graphicFrame>
        <p:nvGraphicFramePr>
          <p:cNvPr id="10" name="Table 3">
            <a:extLst>
              <a:ext uri="{FF2B5EF4-FFF2-40B4-BE49-F238E27FC236}">
                <a16:creationId xmlns:a16="http://schemas.microsoft.com/office/drawing/2014/main" id="{688A7E1D-DC34-395E-09B1-1722F6D9D7D7}"/>
              </a:ext>
            </a:extLst>
          </p:cNvPr>
          <p:cNvGraphicFramePr>
            <a:graphicFrameLocks noGrp="1"/>
          </p:cNvGraphicFramePr>
          <p:nvPr>
            <p:extLst>
              <p:ext uri="{D42A27DB-BD31-4B8C-83A1-F6EECF244321}">
                <p14:modId xmlns:p14="http://schemas.microsoft.com/office/powerpoint/2010/main" val="22926209"/>
              </p:ext>
            </p:extLst>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sp>
        <p:nvSpPr>
          <p:cNvPr id="9" name="TextBox 8">
            <a:extLst>
              <a:ext uri="{FF2B5EF4-FFF2-40B4-BE49-F238E27FC236}">
                <a16:creationId xmlns:a16="http://schemas.microsoft.com/office/drawing/2014/main" id="{A8F0A875-7DB0-EA4F-99C1-48237726DEED}"/>
              </a:ext>
            </a:extLst>
          </p:cNvPr>
          <p:cNvSpPr txBox="1"/>
          <p:nvPr/>
        </p:nvSpPr>
        <p:spPr>
          <a:xfrm>
            <a:off x="2760182" y="2419866"/>
            <a:ext cx="563880" cy="369332"/>
          </a:xfrm>
          <a:prstGeom prst="rect">
            <a:avLst/>
          </a:prstGeom>
          <a:noFill/>
        </p:spPr>
        <p:txBody>
          <a:bodyPr wrap="square">
            <a:spAutoFit/>
          </a:bodyPr>
          <a:lstStyle/>
          <a:p>
            <a:r>
              <a:rPr lang="en-US" dirty="0"/>
              <a:t>123</a:t>
            </a:r>
          </a:p>
        </p:txBody>
      </p:sp>
      <p:sp>
        <p:nvSpPr>
          <p:cNvPr id="11" name="TextBox 10">
            <a:extLst>
              <a:ext uri="{FF2B5EF4-FFF2-40B4-BE49-F238E27FC236}">
                <a16:creationId xmlns:a16="http://schemas.microsoft.com/office/drawing/2014/main" id="{89A92E2C-A0D8-DC89-0855-5DBF570077F3}"/>
              </a:ext>
            </a:extLst>
          </p:cNvPr>
          <p:cNvSpPr txBox="1"/>
          <p:nvPr/>
        </p:nvSpPr>
        <p:spPr>
          <a:xfrm>
            <a:off x="2754151" y="2775188"/>
            <a:ext cx="1559560" cy="369332"/>
          </a:xfrm>
          <a:prstGeom prst="rect">
            <a:avLst/>
          </a:prstGeom>
          <a:noFill/>
        </p:spPr>
        <p:txBody>
          <a:bodyPr wrap="square">
            <a:spAutoFit/>
          </a:bodyPr>
          <a:lstStyle/>
          <a:p>
            <a:r>
              <a:rPr lang="en-US" dirty="0" err="1"/>
              <a:t>TaleLearnCode</a:t>
            </a:r>
            <a:endParaRPr lang="en-US" dirty="0"/>
          </a:p>
        </p:txBody>
      </p:sp>
      <p:sp>
        <p:nvSpPr>
          <p:cNvPr id="13" name="TextBox 12">
            <a:extLst>
              <a:ext uri="{FF2B5EF4-FFF2-40B4-BE49-F238E27FC236}">
                <a16:creationId xmlns:a16="http://schemas.microsoft.com/office/drawing/2014/main" id="{9AAED10C-2195-F831-298C-F34324A3F14C}"/>
              </a:ext>
            </a:extLst>
          </p:cNvPr>
          <p:cNvSpPr txBox="1"/>
          <p:nvPr/>
        </p:nvSpPr>
        <p:spPr>
          <a:xfrm>
            <a:off x="2754151" y="3153729"/>
            <a:ext cx="563880" cy="369332"/>
          </a:xfrm>
          <a:prstGeom prst="rect">
            <a:avLst/>
          </a:prstGeom>
          <a:noFill/>
        </p:spPr>
        <p:txBody>
          <a:bodyPr wrap="square">
            <a:spAutoFit/>
          </a:bodyPr>
          <a:lstStyle/>
          <a:p>
            <a:r>
              <a:rPr lang="en-US" dirty="0"/>
              <a:t>456</a:t>
            </a:r>
          </a:p>
        </p:txBody>
      </p:sp>
      <p:sp>
        <p:nvSpPr>
          <p:cNvPr id="15" name="TextBox 14">
            <a:extLst>
              <a:ext uri="{FF2B5EF4-FFF2-40B4-BE49-F238E27FC236}">
                <a16:creationId xmlns:a16="http://schemas.microsoft.com/office/drawing/2014/main" id="{4E4152B5-1124-15D4-2492-8545BDAAA841}"/>
              </a:ext>
            </a:extLst>
          </p:cNvPr>
          <p:cNvSpPr txBox="1"/>
          <p:nvPr/>
        </p:nvSpPr>
        <p:spPr>
          <a:xfrm>
            <a:off x="2754151" y="3536492"/>
            <a:ext cx="2138680" cy="369332"/>
          </a:xfrm>
          <a:prstGeom prst="rect">
            <a:avLst/>
          </a:prstGeom>
          <a:noFill/>
        </p:spPr>
        <p:txBody>
          <a:bodyPr wrap="square">
            <a:spAutoFit/>
          </a:bodyPr>
          <a:lstStyle/>
          <a:p>
            <a:r>
              <a:rPr lang="en-US" dirty="0"/>
              <a:t>2022-08-06 18:00:00</a:t>
            </a:r>
          </a:p>
        </p:txBody>
      </p:sp>
      <p:sp>
        <p:nvSpPr>
          <p:cNvPr id="17" name="TextBox 16">
            <a:extLst>
              <a:ext uri="{FF2B5EF4-FFF2-40B4-BE49-F238E27FC236}">
                <a16:creationId xmlns:a16="http://schemas.microsoft.com/office/drawing/2014/main" id="{08366975-AF64-BE6D-5888-136DF2B56BDB}"/>
              </a:ext>
            </a:extLst>
          </p:cNvPr>
          <p:cNvSpPr txBox="1"/>
          <p:nvPr/>
        </p:nvSpPr>
        <p:spPr>
          <a:xfrm>
            <a:off x="2754151" y="3877804"/>
            <a:ext cx="2138680" cy="369332"/>
          </a:xfrm>
          <a:prstGeom prst="rect">
            <a:avLst/>
          </a:prstGeom>
          <a:noFill/>
        </p:spPr>
        <p:txBody>
          <a:bodyPr wrap="square">
            <a:spAutoFit/>
          </a:bodyPr>
          <a:lstStyle/>
          <a:p>
            <a:r>
              <a:rPr lang="en-US" dirty="0"/>
              <a:t>9999-12-31 23:59:59</a:t>
            </a:r>
          </a:p>
        </p:txBody>
      </p:sp>
      <p:sp>
        <p:nvSpPr>
          <p:cNvPr id="18" name="Arrow: Up 17">
            <a:extLst>
              <a:ext uri="{FF2B5EF4-FFF2-40B4-BE49-F238E27FC236}">
                <a16:creationId xmlns:a16="http://schemas.microsoft.com/office/drawing/2014/main" id="{7CD75CE7-4682-A8B5-7192-B4A296048C5F}"/>
              </a:ext>
            </a:extLst>
          </p:cNvPr>
          <p:cNvSpPr/>
          <p:nvPr/>
        </p:nvSpPr>
        <p:spPr>
          <a:xfrm>
            <a:off x="2745181" y="4293690"/>
            <a:ext cx="274799" cy="127399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7BC47EA-EA4B-F9D5-9586-D003CE44CFC2}"/>
              </a:ext>
            </a:extLst>
          </p:cNvPr>
          <p:cNvSpPr/>
          <p:nvPr/>
        </p:nvSpPr>
        <p:spPr>
          <a:xfrm>
            <a:off x="1975925" y="5471160"/>
            <a:ext cx="1813317"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Insert</a:t>
            </a:r>
          </a:p>
        </p:txBody>
      </p:sp>
    </p:spTree>
    <p:extLst>
      <p:ext uri="{BB962C8B-B14F-4D97-AF65-F5344CB8AC3E}">
        <p14:creationId xmlns:p14="http://schemas.microsoft.com/office/powerpoint/2010/main" val="214445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7" grpId="0"/>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3170079"/>
            <a:ext cx="287020" cy="287020"/>
          </a:xfrm>
          <a:prstGeom prst="rect">
            <a:avLst/>
          </a:prstGeom>
        </p:spPr>
      </p:pic>
      <p:sp>
        <p:nvSpPr>
          <p:cNvPr id="9" name="TextBox 8">
            <a:extLst>
              <a:ext uri="{FF2B5EF4-FFF2-40B4-BE49-F238E27FC236}">
                <a16:creationId xmlns:a16="http://schemas.microsoft.com/office/drawing/2014/main" id="{A8F0A875-7DB0-EA4F-99C1-48237726DEED}"/>
              </a:ext>
            </a:extLst>
          </p:cNvPr>
          <p:cNvSpPr txBox="1"/>
          <p:nvPr/>
        </p:nvSpPr>
        <p:spPr>
          <a:xfrm>
            <a:off x="2760182" y="2419866"/>
            <a:ext cx="563880" cy="369332"/>
          </a:xfrm>
          <a:prstGeom prst="rect">
            <a:avLst/>
          </a:prstGeom>
          <a:noFill/>
        </p:spPr>
        <p:txBody>
          <a:bodyPr wrap="square">
            <a:spAutoFit/>
          </a:bodyPr>
          <a:lstStyle/>
          <a:p>
            <a:r>
              <a:rPr lang="en-US" dirty="0"/>
              <a:t>123</a:t>
            </a:r>
          </a:p>
        </p:txBody>
      </p:sp>
      <p:sp>
        <p:nvSpPr>
          <p:cNvPr id="11" name="TextBox 10">
            <a:extLst>
              <a:ext uri="{FF2B5EF4-FFF2-40B4-BE49-F238E27FC236}">
                <a16:creationId xmlns:a16="http://schemas.microsoft.com/office/drawing/2014/main" id="{89A92E2C-A0D8-DC89-0855-5DBF570077F3}"/>
              </a:ext>
            </a:extLst>
          </p:cNvPr>
          <p:cNvSpPr txBox="1"/>
          <p:nvPr/>
        </p:nvSpPr>
        <p:spPr>
          <a:xfrm>
            <a:off x="2754151" y="2775188"/>
            <a:ext cx="1559560" cy="369332"/>
          </a:xfrm>
          <a:prstGeom prst="rect">
            <a:avLst/>
          </a:prstGeom>
          <a:noFill/>
        </p:spPr>
        <p:txBody>
          <a:bodyPr wrap="square">
            <a:spAutoFit/>
          </a:bodyPr>
          <a:lstStyle/>
          <a:p>
            <a:r>
              <a:rPr lang="en-US" dirty="0" err="1"/>
              <a:t>TaleLearnCode</a:t>
            </a:r>
            <a:endParaRPr lang="en-US" dirty="0"/>
          </a:p>
        </p:txBody>
      </p:sp>
      <p:sp>
        <p:nvSpPr>
          <p:cNvPr id="13" name="TextBox 12">
            <a:extLst>
              <a:ext uri="{FF2B5EF4-FFF2-40B4-BE49-F238E27FC236}">
                <a16:creationId xmlns:a16="http://schemas.microsoft.com/office/drawing/2014/main" id="{9AAED10C-2195-F831-298C-F34324A3F14C}"/>
              </a:ext>
            </a:extLst>
          </p:cNvPr>
          <p:cNvSpPr txBox="1"/>
          <p:nvPr/>
        </p:nvSpPr>
        <p:spPr>
          <a:xfrm>
            <a:off x="2754151" y="3153729"/>
            <a:ext cx="563880" cy="369332"/>
          </a:xfrm>
          <a:prstGeom prst="rect">
            <a:avLst/>
          </a:prstGeom>
          <a:noFill/>
        </p:spPr>
        <p:txBody>
          <a:bodyPr wrap="square">
            <a:spAutoFit/>
          </a:bodyPr>
          <a:lstStyle/>
          <a:p>
            <a:r>
              <a:rPr lang="en-US" dirty="0"/>
              <a:t>456</a:t>
            </a:r>
          </a:p>
        </p:txBody>
      </p:sp>
      <p:sp>
        <p:nvSpPr>
          <p:cNvPr id="15" name="TextBox 14">
            <a:extLst>
              <a:ext uri="{FF2B5EF4-FFF2-40B4-BE49-F238E27FC236}">
                <a16:creationId xmlns:a16="http://schemas.microsoft.com/office/drawing/2014/main" id="{4E4152B5-1124-15D4-2492-8545BDAAA841}"/>
              </a:ext>
            </a:extLst>
          </p:cNvPr>
          <p:cNvSpPr txBox="1"/>
          <p:nvPr/>
        </p:nvSpPr>
        <p:spPr>
          <a:xfrm>
            <a:off x="2754151" y="3536492"/>
            <a:ext cx="2138680" cy="369332"/>
          </a:xfrm>
          <a:prstGeom prst="rect">
            <a:avLst/>
          </a:prstGeom>
          <a:noFill/>
        </p:spPr>
        <p:txBody>
          <a:bodyPr wrap="square">
            <a:spAutoFit/>
          </a:bodyPr>
          <a:lstStyle/>
          <a:p>
            <a:r>
              <a:rPr lang="en-US" dirty="0"/>
              <a:t>2022-08-06 18:00:00</a:t>
            </a:r>
          </a:p>
        </p:txBody>
      </p:sp>
      <p:sp>
        <p:nvSpPr>
          <p:cNvPr id="17" name="TextBox 16">
            <a:extLst>
              <a:ext uri="{FF2B5EF4-FFF2-40B4-BE49-F238E27FC236}">
                <a16:creationId xmlns:a16="http://schemas.microsoft.com/office/drawing/2014/main" id="{08366975-AF64-BE6D-5888-136DF2B56BDB}"/>
              </a:ext>
            </a:extLst>
          </p:cNvPr>
          <p:cNvSpPr txBox="1"/>
          <p:nvPr/>
        </p:nvSpPr>
        <p:spPr>
          <a:xfrm>
            <a:off x="2754151" y="3877804"/>
            <a:ext cx="2138680" cy="369332"/>
          </a:xfrm>
          <a:prstGeom prst="rect">
            <a:avLst/>
          </a:prstGeom>
          <a:noFill/>
        </p:spPr>
        <p:txBody>
          <a:bodyPr wrap="square">
            <a:spAutoFit/>
          </a:bodyPr>
          <a:lstStyle/>
          <a:p>
            <a:r>
              <a:rPr lang="en-US" dirty="0"/>
              <a:t>9999-12-31 23:59:59</a:t>
            </a:r>
          </a:p>
        </p:txBody>
      </p:sp>
      <p:graphicFrame>
        <p:nvGraphicFramePr>
          <p:cNvPr id="14" name="Table 3">
            <a:extLst>
              <a:ext uri="{FF2B5EF4-FFF2-40B4-BE49-F238E27FC236}">
                <a16:creationId xmlns:a16="http://schemas.microsoft.com/office/drawing/2014/main" id="{B6770637-2EDF-F2F1-4D17-6DC37A956AB9}"/>
              </a:ext>
            </a:extLst>
          </p:cNvPr>
          <p:cNvGraphicFramePr>
            <a:graphicFrameLocks noGrp="1"/>
          </p:cNvGraphicFramePr>
          <p:nvPr>
            <p:extLst>
              <p:ext uri="{D42A27DB-BD31-4B8C-83A1-F6EECF244321}">
                <p14:modId xmlns:p14="http://schemas.microsoft.com/office/powerpoint/2010/main" val="159082505"/>
              </p:ext>
            </p:extLst>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sp>
        <p:nvSpPr>
          <p:cNvPr id="16" name="TextBox 15">
            <a:extLst>
              <a:ext uri="{FF2B5EF4-FFF2-40B4-BE49-F238E27FC236}">
                <a16:creationId xmlns:a16="http://schemas.microsoft.com/office/drawing/2014/main" id="{7AE5D1DB-0E0C-7516-6BA5-AEC2C5BD2E66}"/>
              </a:ext>
            </a:extLst>
          </p:cNvPr>
          <p:cNvSpPr txBox="1"/>
          <p:nvPr/>
        </p:nvSpPr>
        <p:spPr>
          <a:xfrm>
            <a:off x="9149878" y="2419866"/>
            <a:ext cx="563880" cy="369332"/>
          </a:xfrm>
          <a:prstGeom prst="rect">
            <a:avLst/>
          </a:prstGeom>
          <a:noFill/>
        </p:spPr>
        <p:txBody>
          <a:bodyPr wrap="square">
            <a:spAutoFit/>
          </a:bodyPr>
          <a:lstStyle/>
          <a:p>
            <a:r>
              <a:rPr lang="en-US" dirty="0"/>
              <a:t>123</a:t>
            </a:r>
          </a:p>
        </p:txBody>
      </p:sp>
      <p:sp>
        <p:nvSpPr>
          <p:cNvPr id="19" name="TextBox 18">
            <a:extLst>
              <a:ext uri="{FF2B5EF4-FFF2-40B4-BE49-F238E27FC236}">
                <a16:creationId xmlns:a16="http://schemas.microsoft.com/office/drawing/2014/main" id="{6CA0FE0D-8FA6-E0FD-6C69-733A2AB057DC}"/>
              </a:ext>
            </a:extLst>
          </p:cNvPr>
          <p:cNvSpPr txBox="1"/>
          <p:nvPr/>
        </p:nvSpPr>
        <p:spPr>
          <a:xfrm>
            <a:off x="9149878" y="2761178"/>
            <a:ext cx="1559560" cy="369332"/>
          </a:xfrm>
          <a:prstGeom prst="rect">
            <a:avLst/>
          </a:prstGeom>
          <a:noFill/>
        </p:spPr>
        <p:txBody>
          <a:bodyPr wrap="square">
            <a:spAutoFit/>
          </a:bodyPr>
          <a:lstStyle/>
          <a:p>
            <a:r>
              <a:rPr lang="en-US" dirty="0" err="1"/>
              <a:t>TaleLearnCode</a:t>
            </a:r>
            <a:endParaRPr lang="en-US" dirty="0"/>
          </a:p>
        </p:txBody>
      </p:sp>
      <p:sp>
        <p:nvSpPr>
          <p:cNvPr id="20" name="TextBox 19">
            <a:extLst>
              <a:ext uri="{FF2B5EF4-FFF2-40B4-BE49-F238E27FC236}">
                <a16:creationId xmlns:a16="http://schemas.microsoft.com/office/drawing/2014/main" id="{82BBDB8B-F20D-DA15-022E-6A4B2C990BB7}"/>
              </a:ext>
            </a:extLst>
          </p:cNvPr>
          <p:cNvSpPr txBox="1"/>
          <p:nvPr/>
        </p:nvSpPr>
        <p:spPr>
          <a:xfrm>
            <a:off x="9149878" y="3136523"/>
            <a:ext cx="563880" cy="369332"/>
          </a:xfrm>
          <a:prstGeom prst="rect">
            <a:avLst/>
          </a:prstGeom>
          <a:noFill/>
        </p:spPr>
        <p:txBody>
          <a:bodyPr wrap="square">
            <a:spAutoFit/>
          </a:bodyPr>
          <a:lstStyle/>
          <a:p>
            <a:r>
              <a:rPr lang="en-US" dirty="0"/>
              <a:t>456</a:t>
            </a:r>
          </a:p>
        </p:txBody>
      </p:sp>
      <p:sp>
        <p:nvSpPr>
          <p:cNvPr id="21" name="TextBox 20">
            <a:extLst>
              <a:ext uri="{FF2B5EF4-FFF2-40B4-BE49-F238E27FC236}">
                <a16:creationId xmlns:a16="http://schemas.microsoft.com/office/drawing/2014/main" id="{0E2BE1F3-CD83-028B-2D94-2BA2669C4FA0}"/>
              </a:ext>
            </a:extLst>
          </p:cNvPr>
          <p:cNvSpPr txBox="1"/>
          <p:nvPr/>
        </p:nvSpPr>
        <p:spPr>
          <a:xfrm>
            <a:off x="9149878" y="3536492"/>
            <a:ext cx="2138680" cy="369332"/>
          </a:xfrm>
          <a:prstGeom prst="rect">
            <a:avLst/>
          </a:prstGeom>
          <a:noFill/>
        </p:spPr>
        <p:txBody>
          <a:bodyPr wrap="square">
            <a:spAutoFit/>
          </a:bodyPr>
          <a:lstStyle/>
          <a:p>
            <a:r>
              <a:rPr lang="en-US" dirty="0"/>
              <a:t>2022-08-06 18:00:00</a:t>
            </a:r>
          </a:p>
        </p:txBody>
      </p:sp>
      <p:sp>
        <p:nvSpPr>
          <p:cNvPr id="22" name="TextBox 21">
            <a:extLst>
              <a:ext uri="{FF2B5EF4-FFF2-40B4-BE49-F238E27FC236}">
                <a16:creationId xmlns:a16="http://schemas.microsoft.com/office/drawing/2014/main" id="{96727932-7B9E-487C-7545-8629F241C387}"/>
              </a:ext>
            </a:extLst>
          </p:cNvPr>
          <p:cNvSpPr txBox="1"/>
          <p:nvPr/>
        </p:nvSpPr>
        <p:spPr>
          <a:xfrm>
            <a:off x="9149878" y="3887708"/>
            <a:ext cx="2138680" cy="369332"/>
          </a:xfrm>
          <a:prstGeom prst="rect">
            <a:avLst/>
          </a:prstGeom>
          <a:noFill/>
        </p:spPr>
        <p:txBody>
          <a:bodyPr wrap="square">
            <a:spAutoFit/>
          </a:bodyPr>
          <a:lstStyle/>
          <a:p>
            <a:r>
              <a:rPr lang="en-US" dirty="0"/>
              <a:t>2022-08-06 18:10:00</a:t>
            </a:r>
          </a:p>
        </p:txBody>
      </p:sp>
      <p:sp>
        <p:nvSpPr>
          <p:cNvPr id="4" name="Arrow: Right 3">
            <a:extLst>
              <a:ext uri="{FF2B5EF4-FFF2-40B4-BE49-F238E27FC236}">
                <a16:creationId xmlns:a16="http://schemas.microsoft.com/office/drawing/2014/main" id="{C7D9E27F-1D3D-C254-3C39-9A7ED4A133A2}"/>
              </a:ext>
            </a:extLst>
          </p:cNvPr>
          <p:cNvSpPr/>
          <p:nvPr/>
        </p:nvSpPr>
        <p:spPr>
          <a:xfrm>
            <a:off x="5010703" y="3642835"/>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AED74CA8-E7F4-080F-8DFA-1818F0A72A12}"/>
              </a:ext>
            </a:extLst>
          </p:cNvPr>
          <p:cNvSpPr/>
          <p:nvPr/>
        </p:nvSpPr>
        <p:spPr>
          <a:xfrm>
            <a:off x="5010703" y="3254037"/>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058E69D5-4462-135F-6780-A30D0485A618}"/>
              </a:ext>
            </a:extLst>
          </p:cNvPr>
          <p:cNvSpPr/>
          <p:nvPr/>
        </p:nvSpPr>
        <p:spPr>
          <a:xfrm>
            <a:off x="5010703" y="2865239"/>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F230F384-267B-8923-762F-C49236F06805}"/>
              </a:ext>
            </a:extLst>
          </p:cNvPr>
          <p:cNvSpPr/>
          <p:nvPr/>
        </p:nvSpPr>
        <p:spPr>
          <a:xfrm>
            <a:off x="5010703" y="2476441"/>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64C290C-658F-47CA-2550-D800C50E5A37}"/>
              </a:ext>
            </a:extLst>
          </p:cNvPr>
          <p:cNvSpPr txBox="1"/>
          <p:nvPr/>
        </p:nvSpPr>
        <p:spPr>
          <a:xfrm>
            <a:off x="2754151" y="2767191"/>
            <a:ext cx="1681478" cy="369332"/>
          </a:xfrm>
          <a:prstGeom prst="rect">
            <a:avLst/>
          </a:prstGeom>
          <a:noFill/>
        </p:spPr>
        <p:txBody>
          <a:bodyPr wrap="square">
            <a:spAutoFit/>
          </a:bodyPr>
          <a:lstStyle/>
          <a:p>
            <a:r>
              <a:rPr lang="en-US" dirty="0" err="1"/>
              <a:t>BricksWithChad</a:t>
            </a:r>
            <a:endParaRPr lang="en-US" dirty="0"/>
          </a:p>
        </p:txBody>
      </p:sp>
      <p:sp>
        <p:nvSpPr>
          <p:cNvPr id="27" name="Rectangle 26">
            <a:extLst>
              <a:ext uri="{FF2B5EF4-FFF2-40B4-BE49-F238E27FC236}">
                <a16:creationId xmlns:a16="http://schemas.microsoft.com/office/drawing/2014/main" id="{F08DDA83-0A6C-D6CA-CB9F-844340CACADA}"/>
              </a:ext>
            </a:extLst>
          </p:cNvPr>
          <p:cNvSpPr/>
          <p:nvPr/>
        </p:nvSpPr>
        <p:spPr>
          <a:xfrm>
            <a:off x="1756827" y="5471160"/>
            <a:ext cx="2251514"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Update</a:t>
            </a:r>
          </a:p>
        </p:txBody>
      </p:sp>
      <p:sp>
        <p:nvSpPr>
          <p:cNvPr id="28" name="Arrow: Up 27">
            <a:extLst>
              <a:ext uri="{FF2B5EF4-FFF2-40B4-BE49-F238E27FC236}">
                <a16:creationId xmlns:a16="http://schemas.microsoft.com/office/drawing/2014/main" id="{6D24B431-262D-2EFF-48DE-A0BC1872DFE0}"/>
              </a:ext>
            </a:extLst>
          </p:cNvPr>
          <p:cNvSpPr/>
          <p:nvPr/>
        </p:nvSpPr>
        <p:spPr>
          <a:xfrm>
            <a:off x="2745181" y="4293690"/>
            <a:ext cx="274799" cy="127399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F36AB930-C70F-D4CD-F02B-741AEA41CA48}"/>
              </a:ext>
            </a:extLst>
          </p:cNvPr>
          <p:cNvSpPr txBox="1"/>
          <p:nvPr/>
        </p:nvSpPr>
        <p:spPr>
          <a:xfrm>
            <a:off x="2753351" y="3536177"/>
            <a:ext cx="2138680" cy="369332"/>
          </a:xfrm>
          <a:prstGeom prst="rect">
            <a:avLst/>
          </a:prstGeom>
          <a:noFill/>
        </p:spPr>
        <p:txBody>
          <a:bodyPr wrap="square">
            <a:spAutoFit/>
          </a:bodyPr>
          <a:lstStyle/>
          <a:p>
            <a:r>
              <a:rPr lang="en-US" dirty="0"/>
              <a:t>2022-08-06 18:10:00</a:t>
            </a:r>
          </a:p>
        </p:txBody>
      </p:sp>
    </p:spTree>
    <p:extLst>
      <p:ext uri="{BB962C8B-B14F-4D97-AF65-F5344CB8AC3E}">
        <p14:creationId xmlns:p14="http://schemas.microsoft.com/office/powerpoint/2010/main" val="72099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left)">
                                      <p:cBhvr>
                                        <p:cTn id="18" dur="500"/>
                                        <p:tgtEl>
                                          <p:spTgt spid="23"/>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left)">
                                      <p:cBhvr>
                                        <p:cTn id="33" dur="500"/>
                                        <p:tgtEl>
                                          <p:spTgt spid="4"/>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par>
                          <p:cTn id="47" fill="hold">
                            <p:stCondLst>
                              <p:cond delay="0"/>
                            </p:stCondLst>
                            <p:childTnLst>
                              <p:par>
                                <p:cTn id="48" presetID="10" presetClass="entr" presetSubtype="0"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hidden"/>
                                      </p:to>
                                    </p:set>
                                  </p:childTnLst>
                                </p:cTn>
                              </p:par>
                            </p:childTnLst>
                          </p:cTn>
                        </p:par>
                        <p:par>
                          <p:cTn id="55" fill="hold">
                            <p:stCondLst>
                              <p:cond delay="0"/>
                            </p:stCondLst>
                            <p:childTnLst>
                              <p:par>
                                <p:cTn id="56" presetID="1" presetClass="entr" presetSubtype="0" fill="hold" grpId="0" nodeType="afterEffect">
                                  <p:stCondLst>
                                    <p:cond delay="0"/>
                                  </p:stCondLst>
                                  <p:childTnLst>
                                    <p:set>
                                      <p:cBhvr>
                                        <p:cTn id="57"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6" grpId="0"/>
      <p:bldP spid="19" grpId="0"/>
      <p:bldP spid="20" grpId="0"/>
      <p:bldP spid="21" grpId="0"/>
      <p:bldP spid="22" grpId="0"/>
      <p:bldP spid="4" grpId="0" animBg="1"/>
      <p:bldP spid="23" grpId="0" animBg="1"/>
      <p:bldP spid="24" grpId="0" animBg="1"/>
      <p:bldP spid="25" grpId="0" animBg="1"/>
      <p:bldP spid="26" grpId="0"/>
      <p:bldP spid="28" grpId="0" animBg="1"/>
      <p:bldP spid="2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3170079"/>
            <a:ext cx="287020" cy="287020"/>
          </a:xfrm>
          <a:prstGeom prst="rect">
            <a:avLst/>
          </a:prstGeom>
        </p:spPr>
      </p:pic>
      <p:sp>
        <p:nvSpPr>
          <p:cNvPr id="9" name="TextBox 8">
            <a:extLst>
              <a:ext uri="{FF2B5EF4-FFF2-40B4-BE49-F238E27FC236}">
                <a16:creationId xmlns:a16="http://schemas.microsoft.com/office/drawing/2014/main" id="{A8F0A875-7DB0-EA4F-99C1-48237726DEED}"/>
              </a:ext>
            </a:extLst>
          </p:cNvPr>
          <p:cNvSpPr txBox="1"/>
          <p:nvPr/>
        </p:nvSpPr>
        <p:spPr>
          <a:xfrm>
            <a:off x="2760182" y="2419866"/>
            <a:ext cx="563880" cy="369332"/>
          </a:xfrm>
          <a:prstGeom prst="rect">
            <a:avLst/>
          </a:prstGeom>
          <a:noFill/>
        </p:spPr>
        <p:txBody>
          <a:bodyPr wrap="square">
            <a:spAutoFit/>
          </a:bodyPr>
          <a:lstStyle/>
          <a:p>
            <a:r>
              <a:rPr lang="en-US" dirty="0"/>
              <a:t>123</a:t>
            </a:r>
          </a:p>
        </p:txBody>
      </p:sp>
      <p:sp>
        <p:nvSpPr>
          <p:cNvPr id="13" name="TextBox 12">
            <a:extLst>
              <a:ext uri="{FF2B5EF4-FFF2-40B4-BE49-F238E27FC236}">
                <a16:creationId xmlns:a16="http://schemas.microsoft.com/office/drawing/2014/main" id="{9AAED10C-2195-F831-298C-F34324A3F14C}"/>
              </a:ext>
            </a:extLst>
          </p:cNvPr>
          <p:cNvSpPr txBox="1"/>
          <p:nvPr/>
        </p:nvSpPr>
        <p:spPr>
          <a:xfrm>
            <a:off x="2754151" y="3153729"/>
            <a:ext cx="563880" cy="369332"/>
          </a:xfrm>
          <a:prstGeom prst="rect">
            <a:avLst/>
          </a:prstGeom>
          <a:noFill/>
        </p:spPr>
        <p:txBody>
          <a:bodyPr wrap="square">
            <a:spAutoFit/>
          </a:bodyPr>
          <a:lstStyle/>
          <a:p>
            <a:r>
              <a:rPr lang="en-US" dirty="0"/>
              <a:t>456</a:t>
            </a:r>
          </a:p>
        </p:txBody>
      </p:sp>
      <p:sp>
        <p:nvSpPr>
          <p:cNvPr id="15" name="TextBox 14">
            <a:extLst>
              <a:ext uri="{FF2B5EF4-FFF2-40B4-BE49-F238E27FC236}">
                <a16:creationId xmlns:a16="http://schemas.microsoft.com/office/drawing/2014/main" id="{4E4152B5-1124-15D4-2492-8545BDAAA841}"/>
              </a:ext>
            </a:extLst>
          </p:cNvPr>
          <p:cNvSpPr txBox="1"/>
          <p:nvPr/>
        </p:nvSpPr>
        <p:spPr>
          <a:xfrm>
            <a:off x="2754151" y="3536492"/>
            <a:ext cx="2138680" cy="369332"/>
          </a:xfrm>
          <a:prstGeom prst="rect">
            <a:avLst/>
          </a:prstGeom>
          <a:noFill/>
        </p:spPr>
        <p:txBody>
          <a:bodyPr wrap="square">
            <a:spAutoFit/>
          </a:bodyPr>
          <a:lstStyle/>
          <a:p>
            <a:r>
              <a:rPr lang="en-US" dirty="0"/>
              <a:t>2022-08-06 18:10:00</a:t>
            </a:r>
          </a:p>
        </p:txBody>
      </p:sp>
      <p:sp>
        <p:nvSpPr>
          <p:cNvPr id="17" name="TextBox 16">
            <a:extLst>
              <a:ext uri="{FF2B5EF4-FFF2-40B4-BE49-F238E27FC236}">
                <a16:creationId xmlns:a16="http://schemas.microsoft.com/office/drawing/2014/main" id="{08366975-AF64-BE6D-5888-136DF2B56BDB}"/>
              </a:ext>
            </a:extLst>
          </p:cNvPr>
          <p:cNvSpPr txBox="1"/>
          <p:nvPr/>
        </p:nvSpPr>
        <p:spPr>
          <a:xfrm>
            <a:off x="2754151" y="3877804"/>
            <a:ext cx="2138680" cy="369332"/>
          </a:xfrm>
          <a:prstGeom prst="rect">
            <a:avLst/>
          </a:prstGeom>
          <a:noFill/>
        </p:spPr>
        <p:txBody>
          <a:bodyPr wrap="square">
            <a:spAutoFit/>
          </a:bodyPr>
          <a:lstStyle/>
          <a:p>
            <a:r>
              <a:rPr lang="en-US" dirty="0"/>
              <a:t>9999-12-31 23:59:59</a:t>
            </a:r>
          </a:p>
        </p:txBody>
      </p:sp>
      <p:graphicFrame>
        <p:nvGraphicFramePr>
          <p:cNvPr id="14" name="Table 3">
            <a:extLst>
              <a:ext uri="{FF2B5EF4-FFF2-40B4-BE49-F238E27FC236}">
                <a16:creationId xmlns:a16="http://schemas.microsoft.com/office/drawing/2014/main" id="{B6770637-2EDF-F2F1-4D17-6DC37A956AB9}"/>
              </a:ext>
            </a:extLst>
          </p:cNvPr>
          <p:cNvGraphicFramePr>
            <a:graphicFrameLocks noGrp="1"/>
          </p:cNvGraphicFramePr>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sp>
        <p:nvSpPr>
          <p:cNvPr id="16" name="TextBox 15">
            <a:extLst>
              <a:ext uri="{FF2B5EF4-FFF2-40B4-BE49-F238E27FC236}">
                <a16:creationId xmlns:a16="http://schemas.microsoft.com/office/drawing/2014/main" id="{7AE5D1DB-0E0C-7516-6BA5-AEC2C5BD2E66}"/>
              </a:ext>
            </a:extLst>
          </p:cNvPr>
          <p:cNvSpPr txBox="1"/>
          <p:nvPr/>
        </p:nvSpPr>
        <p:spPr>
          <a:xfrm>
            <a:off x="9149878" y="2419866"/>
            <a:ext cx="563880" cy="369332"/>
          </a:xfrm>
          <a:prstGeom prst="rect">
            <a:avLst/>
          </a:prstGeom>
          <a:noFill/>
        </p:spPr>
        <p:txBody>
          <a:bodyPr wrap="square">
            <a:spAutoFit/>
          </a:bodyPr>
          <a:lstStyle/>
          <a:p>
            <a:r>
              <a:rPr lang="en-US" dirty="0"/>
              <a:t>123</a:t>
            </a:r>
          </a:p>
        </p:txBody>
      </p:sp>
      <p:sp>
        <p:nvSpPr>
          <p:cNvPr id="19" name="TextBox 18">
            <a:extLst>
              <a:ext uri="{FF2B5EF4-FFF2-40B4-BE49-F238E27FC236}">
                <a16:creationId xmlns:a16="http://schemas.microsoft.com/office/drawing/2014/main" id="{6CA0FE0D-8FA6-E0FD-6C69-733A2AB057DC}"/>
              </a:ext>
            </a:extLst>
          </p:cNvPr>
          <p:cNvSpPr txBox="1"/>
          <p:nvPr/>
        </p:nvSpPr>
        <p:spPr>
          <a:xfrm>
            <a:off x="9149878" y="2761178"/>
            <a:ext cx="1701002" cy="369332"/>
          </a:xfrm>
          <a:prstGeom prst="rect">
            <a:avLst/>
          </a:prstGeom>
          <a:noFill/>
        </p:spPr>
        <p:txBody>
          <a:bodyPr wrap="square">
            <a:spAutoFit/>
          </a:bodyPr>
          <a:lstStyle/>
          <a:p>
            <a:r>
              <a:rPr lang="en-US" dirty="0" err="1"/>
              <a:t>BricksWithChad</a:t>
            </a:r>
            <a:endParaRPr lang="en-US" dirty="0"/>
          </a:p>
        </p:txBody>
      </p:sp>
      <p:sp>
        <p:nvSpPr>
          <p:cNvPr id="20" name="TextBox 19">
            <a:extLst>
              <a:ext uri="{FF2B5EF4-FFF2-40B4-BE49-F238E27FC236}">
                <a16:creationId xmlns:a16="http://schemas.microsoft.com/office/drawing/2014/main" id="{82BBDB8B-F20D-DA15-022E-6A4B2C990BB7}"/>
              </a:ext>
            </a:extLst>
          </p:cNvPr>
          <p:cNvSpPr txBox="1"/>
          <p:nvPr/>
        </p:nvSpPr>
        <p:spPr>
          <a:xfrm>
            <a:off x="9149878" y="3136523"/>
            <a:ext cx="563880" cy="369332"/>
          </a:xfrm>
          <a:prstGeom prst="rect">
            <a:avLst/>
          </a:prstGeom>
          <a:noFill/>
        </p:spPr>
        <p:txBody>
          <a:bodyPr wrap="square">
            <a:spAutoFit/>
          </a:bodyPr>
          <a:lstStyle/>
          <a:p>
            <a:r>
              <a:rPr lang="en-US" dirty="0"/>
              <a:t>456</a:t>
            </a:r>
          </a:p>
        </p:txBody>
      </p:sp>
      <p:sp>
        <p:nvSpPr>
          <p:cNvPr id="21" name="TextBox 20">
            <a:extLst>
              <a:ext uri="{FF2B5EF4-FFF2-40B4-BE49-F238E27FC236}">
                <a16:creationId xmlns:a16="http://schemas.microsoft.com/office/drawing/2014/main" id="{0E2BE1F3-CD83-028B-2D94-2BA2669C4FA0}"/>
              </a:ext>
            </a:extLst>
          </p:cNvPr>
          <p:cNvSpPr txBox="1"/>
          <p:nvPr/>
        </p:nvSpPr>
        <p:spPr>
          <a:xfrm>
            <a:off x="9149878" y="3536492"/>
            <a:ext cx="2138680" cy="369332"/>
          </a:xfrm>
          <a:prstGeom prst="rect">
            <a:avLst/>
          </a:prstGeom>
          <a:noFill/>
        </p:spPr>
        <p:txBody>
          <a:bodyPr wrap="square">
            <a:spAutoFit/>
          </a:bodyPr>
          <a:lstStyle/>
          <a:p>
            <a:r>
              <a:rPr lang="en-US" dirty="0"/>
              <a:t>2022-08-06 18:10:00</a:t>
            </a:r>
          </a:p>
        </p:txBody>
      </p:sp>
      <p:sp>
        <p:nvSpPr>
          <p:cNvPr id="22" name="TextBox 21">
            <a:extLst>
              <a:ext uri="{FF2B5EF4-FFF2-40B4-BE49-F238E27FC236}">
                <a16:creationId xmlns:a16="http://schemas.microsoft.com/office/drawing/2014/main" id="{96727932-7B9E-487C-7545-8629F241C387}"/>
              </a:ext>
            </a:extLst>
          </p:cNvPr>
          <p:cNvSpPr txBox="1"/>
          <p:nvPr/>
        </p:nvSpPr>
        <p:spPr>
          <a:xfrm>
            <a:off x="9149878" y="3887708"/>
            <a:ext cx="2138680" cy="369332"/>
          </a:xfrm>
          <a:prstGeom prst="rect">
            <a:avLst/>
          </a:prstGeom>
          <a:noFill/>
        </p:spPr>
        <p:txBody>
          <a:bodyPr wrap="square">
            <a:spAutoFit/>
          </a:bodyPr>
          <a:lstStyle/>
          <a:p>
            <a:r>
              <a:rPr lang="en-US" dirty="0"/>
              <a:t>2022-08-06 18:20:00</a:t>
            </a:r>
          </a:p>
        </p:txBody>
      </p:sp>
      <p:sp>
        <p:nvSpPr>
          <p:cNvPr id="4" name="Arrow: Right 3">
            <a:extLst>
              <a:ext uri="{FF2B5EF4-FFF2-40B4-BE49-F238E27FC236}">
                <a16:creationId xmlns:a16="http://schemas.microsoft.com/office/drawing/2014/main" id="{C7D9E27F-1D3D-C254-3C39-9A7ED4A133A2}"/>
              </a:ext>
            </a:extLst>
          </p:cNvPr>
          <p:cNvSpPr/>
          <p:nvPr/>
        </p:nvSpPr>
        <p:spPr>
          <a:xfrm>
            <a:off x="5010703" y="3642835"/>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AED74CA8-E7F4-080F-8DFA-1818F0A72A12}"/>
              </a:ext>
            </a:extLst>
          </p:cNvPr>
          <p:cNvSpPr/>
          <p:nvPr/>
        </p:nvSpPr>
        <p:spPr>
          <a:xfrm>
            <a:off x="5010703" y="3254037"/>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058E69D5-4462-135F-6780-A30D0485A618}"/>
              </a:ext>
            </a:extLst>
          </p:cNvPr>
          <p:cNvSpPr/>
          <p:nvPr/>
        </p:nvSpPr>
        <p:spPr>
          <a:xfrm>
            <a:off x="5010703" y="2865239"/>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F230F384-267B-8923-762F-C49236F06805}"/>
              </a:ext>
            </a:extLst>
          </p:cNvPr>
          <p:cNvSpPr/>
          <p:nvPr/>
        </p:nvSpPr>
        <p:spPr>
          <a:xfrm>
            <a:off x="5010703" y="2476441"/>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64C290C-658F-47CA-2550-D800C50E5A37}"/>
              </a:ext>
            </a:extLst>
          </p:cNvPr>
          <p:cNvSpPr txBox="1"/>
          <p:nvPr/>
        </p:nvSpPr>
        <p:spPr>
          <a:xfrm>
            <a:off x="2754151" y="2775188"/>
            <a:ext cx="1681478" cy="369332"/>
          </a:xfrm>
          <a:prstGeom prst="rect">
            <a:avLst/>
          </a:prstGeom>
          <a:noFill/>
        </p:spPr>
        <p:txBody>
          <a:bodyPr wrap="square">
            <a:spAutoFit/>
          </a:bodyPr>
          <a:lstStyle/>
          <a:p>
            <a:r>
              <a:rPr lang="en-US" dirty="0" err="1"/>
              <a:t>BricksWithChad</a:t>
            </a:r>
            <a:endParaRPr lang="en-US" dirty="0"/>
          </a:p>
        </p:txBody>
      </p:sp>
      <p:sp>
        <p:nvSpPr>
          <p:cNvPr id="5" name="Multiplication Sign 4">
            <a:extLst>
              <a:ext uri="{FF2B5EF4-FFF2-40B4-BE49-F238E27FC236}">
                <a16:creationId xmlns:a16="http://schemas.microsoft.com/office/drawing/2014/main" id="{5405CA00-4B49-5BF8-4EC6-B4E3F337458C}"/>
              </a:ext>
            </a:extLst>
          </p:cNvPr>
          <p:cNvSpPr/>
          <p:nvPr/>
        </p:nvSpPr>
        <p:spPr>
          <a:xfrm>
            <a:off x="1288471" y="2145287"/>
            <a:ext cx="2913420" cy="23741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7C86917-0AFE-3F5B-50A2-17C573D6CA6B}"/>
              </a:ext>
            </a:extLst>
          </p:cNvPr>
          <p:cNvSpPr/>
          <p:nvPr/>
        </p:nvSpPr>
        <p:spPr>
          <a:xfrm>
            <a:off x="1870095" y="5471160"/>
            <a:ext cx="2024978"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Delete</a:t>
            </a:r>
          </a:p>
        </p:txBody>
      </p:sp>
      <p:sp>
        <p:nvSpPr>
          <p:cNvPr id="28" name="Arrow: Up 27">
            <a:extLst>
              <a:ext uri="{FF2B5EF4-FFF2-40B4-BE49-F238E27FC236}">
                <a16:creationId xmlns:a16="http://schemas.microsoft.com/office/drawing/2014/main" id="{9F835A92-3447-B1EF-2745-D9549770F5FA}"/>
              </a:ext>
            </a:extLst>
          </p:cNvPr>
          <p:cNvSpPr/>
          <p:nvPr/>
        </p:nvSpPr>
        <p:spPr>
          <a:xfrm>
            <a:off x="2745181" y="4293690"/>
            <a:ext cx="274799" cy="127399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586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left)">
                                      <p:cBhvr>
                                        <p:cTn id="18" dur="500"/>
                                        <p:tgtEl>
                                          <p:spTgt spid="23"/>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0" grpId="0"/>
      <p:bldP spid="21" grpId="0"/>
      <p:bldP spid="22" grpId="0"/>
      <p:bldP spid="4" grpId="0" animBg="1"/>
      <p:bldP spid="23" grpId="0" animBg="1"/>
      <p:bldP spid="24" grpId="0" animBg="1"/>
      <p:bldP spid="25" grpId="0" animBg="1"/>
      <p:bldP spid="5" grpId="0" animBg="1"/>
      <p:bldP spid="2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03767" y="3170079"/>
            <a:ext cx="287020" cy="287020"/>
          </a:xfrm>
          <a:prstGeom prst="rect">
            <a:avLst/>
          </a:prstGeom>
        </p:spPr>
      </p:pic>
      <p:sp>
        <p:nvSpPr>
          <p:cNvPr id="9" name="TextBox 8">
            <a:extLst>
              <a:ext uri="{FF2B5EF4-FFF2-40B4-BE49-F238E27FC236}">
                <a16:creationId xmlns:a16="http://schemas.microsoft.com/office/drawing/2014/main" id="{A8F0A875-7DB0-EA4F-99C1-48237726DEED}"/>
              </a:ext>
            </a:extLst>
          </p:cNvPr>
          <p:cNvSpPr txBox="1"/>
          <p:nvPr/>
        </p:nvSpPr>
        <p:spPr>
          <a:xfrm>
            <a:off x="2760182" y="2419866"/>
            <a:ext cx="563880" cy="369332"/>
          </a:xfrm>
          <a:prstGeom prst="rect">
            <a:avLst/>
          </a:prstGeom>
          <a:noFill/>
        </p:spPr>
        <p:txBody>
          <a:bodyPr wrap="square">
            <a:spAutoFit/>
          </a:bodyPr>
          <a:lstStyle/>
          <a:p>
            <a:r>
              <a:rPr lang="en-US" dirty="0"/>
              <a:t>123</a:t>
            </a:r>
          </a:p>
        </p:txBody>
      </p:sp>
      <p:sp>
        <p:nvSpPr>
          <p:cNvPr id="13" name="TextBox 12">
            <a:extLst>
              <a:ext uri="{FF2B5EF4-FFF2-40B4-BE49-F238E27FC236}">
                <a16:creationId xmlns:a16="http://schemas.microsoft.com/office/drawing/2014/main" id="{9AAED10C-2195-F831-298C-F34324A3F14C}"/>
              </a:ext>
            </a:extLst>
          </p:cNvPr>
          <p:cNvSpPr txBox="1"/>
          <p:nvPr/>
        </p:nvSpPr>
        <p:spPr>
          <a:xfrm>
            <a:off x="2754151" y="3153729"/>
            <a:ext cx="563880" cy="369332"/>
          </a:xfrm>
          <a:prstGeom prst="rect">
            <a:avLst/>
          </a:prstGeom>
          <a:noFill/>
        </p:spPr>
        <p:txBody>
          <a:bodyPr wrap="square">
            <a:spAutoFit/>
          </a:bodyPr>
          <a:lstStyle/>
          <a:p>
            <a:r>
              <a:rPr lang="en-US" dirty="0"/>
              <a:t>456</a:t>
            </a:r>
          </a:p>
        </p:txBody>
      </p:sp>
      <p:sp>
        <p:nvSpPr>
          <p:cNvPr id="15" name="TextBox 14">
            <a:extLst>
              <a:ext uri="{FF2B5EF4-FFF2-40B4-BE49-F238E27FC236}">
                <a16:creationId xmlns:a16="http://schemas.microsoft.com/office/drawing/2014/main" id="{4E4152B5-1124-15D4-2492-8545BDAAA841}"/>
              </a:ext>
            </a:extLst>
          </p:cNvPr>
          <p:cNvSpPr txBox="1"/>
          <p:nvPr/>
        </p:nvSpPr>
        <p:spPr>
          <a:xfrm>
            <a:off x="2754151" y="3536492"/>
            <a:ext cx="2138680" cy="369332"/>
          </a:xfrm>
          <a:prstGeom prst="rect">
            <a:avLst/>
          </a:prstGeom>
          <a:noFill/>
        </p:spPr>
        <p:txBody>
          <a:bodyPr wrap="square">
            <a:spAutoFit/>
          </a:bodyPr>
          <a:lstStyle/>
          <a:p>
            <a:r>
              <a:rPr lang="en-US" dirty="0"/>
              <a:t>2022-08-06 18:10:00</a:t>
            </a:r>
          </a:p>
        </p:txBody>
      </p:sp>
      <p:sp>
        <p:nvSpPr>
          <p:cNvPr id="17" name="TextBox 16">
            <a:extLst>
              <a:ext uri="{FF2B5EF4-FFF2-40B4-BE49-F238E27FC236}">
                <a16:creationId xmlns:a16="http://schemas.microsoft.com/office/drawing/2014/main" id="{08366975-AF64-BE6D-5888-136DF2B56BDB}"/>
              </a:ext>
            </a:extLst>
          </p:cNvPr>
          <p:cNvSpPr txBox="1"/>
          <p:nvPr/>
        </p:nvSpPr>
        <p:spPr>
          <a:xfrm>
            <a:off x="2754151" y="3877804"/>
            <a:ext cx="2138680" cy="369332"/>
          </a:xfrm>
          <a:prstGeom prst="rect">
            <a:avLst/>
          </a:prstGeom>
          <a:noFill/>
        </p:spPr>
        <p:txBody>
          <a:bodyPr wrap="square">
            <a:spAutoFit/>
          </a:bodyPr>
          <a:lstStyle/>
          <a:p>
            <a:r>
              <a:rPr lang="en-US" dirty="0"/>
              <a:t>9999-12-31 23:59:59</a:t>
            </a:r>
          </a:p>
        </p:txBody>
      </p:sp>
      <p:graphicFrame>
        <p:nvGraphicFramePr>
          <p:cNvPr id="14" name="Table 3">
            <a:extLst>
              <a:ext uri="{FF2B5EF4-FFF2-40B4-BE49-F238E27FC236}">
                <a16:creationId xmlns:a16="http://schemas.microsoft.com/office/drawing/2014/main" id="{B6770637-2EDF-F2F1-4D17-6DC37A956AB9}"/>
              </a:ext>
            </a:extLst>
          </p:cNvPr>
          <p:cNvGraphicFramePr>
            <a:graphicFrameLocks noGrp="1"/>
          </p:cNvGraphicFramePr>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endParaRPr lang="en-US" b="0" dirty="0"/>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endParaRPr lang="en-US" dirty="0"/>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endParaRPr lang="en-US" dirty="0"/>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endParaRPr lang="en-US" dirty="0"/>
                    </a:p>
                  </a:txBody>
                  <a:tcPr/>
                </a:tc>
                <a:extLst>
                  <a:ext uri="{0D108BD9-81ED-4DB2-BD59-A6C34878D82A}">
                    <a16:rowId xmlns:a16="http://schemas.microsoft.com/office/drawing/2014/main" val="1628159929"/>
                  </a:ext>
                </a:extLst>
              </a:tr>
            </a:tbl>
          </a:graphicData>
        </a:graphic>
      </p:graphicFrame>
      <p:sp>
        <p:nvSpPr>
          <p:cNvPr id="16" name="TextBox 15">
            <a:extLst>
              <a:ext uri="{FF2B5EF4-FFF2-40B4-BE49-F238E27FC236}">
                <a16:creationId xmlns:a16="http://schemas.microsoft.com/office/drawing/2014/main" id="{7AE5D1DB-0E0C-7516-6BA5-AEC2C5BD2E66}"/>
              </a:ext>
            </a:extLst>
          </p:cNvPr>
          <p:cNvSpPr txBox="1"/>
          <p:nvPr/>
        </p:nvSpPr>
        <p:spPr>
          <a:xfrm>
            <a:off x="9149878" y="2419866"/>
            <a:ext cx="563880" cy="369332"/>
          </a:xfrm>
          <a:prstGeom prst="rect">
            <a:avLst/>
          </a:prstGeom>
          <a:noFill/>
        </p:spPr>
        <p:txBody>
          <a:bodyPr wrap="square">
            <a:spAutoFit/>
          </a:bodyPr>
          <a:lstStyle/>
          <a:p>
            <a:r>
              <a:rPr lang="en-US" dirty="0"/>
              <a:t>123</a:t>
            </a:r>
          </a:p>
        </p:txBody>
      </p:sp>
      <p:sp>
        <p:nvSpPr>
          <p:cNvPr id="19" name="TextBox 18">
            <a:extLst>
              <a:ext uri="{FF2B5EF4-FFF2-40B4-BE49-F238E27FC236}">
                <a16:creationId xmlns:a16="http://schemas.microsoft.com/office/drawing/2014/main" id="{6CA0FE0D-8FA6-E0FD-6C69-733A2AB057DC}"/>
              </a:ext>
            </a:extLst>
          </p:cNvPr>
          <p:cNvSpPr txBox="1"/>
          <p:nvPr/>
        </p:nvSpPr>
        <p:spPr>
          <a:xfrm>
            <a:off x="9149878" y="2761178"/>
            <a:ext cx="1701002" cy="369332"/>
          </a:xfrm>
          <a:prstGeom prst="rect">
            <a:avLst/>
          </a:prstGeom>
          <a:noFill/>
        </p:spPr>
        <p:txBody>
          <a:bodyPr wrap="square">
            <a:spAutoFit/>
          </a:bodyPr>
          <a:lstStyle/>
          <a:p>
            <a:r>
              <a:rPr lang="en-US" dirty="0" err="1"/>
              <a:t>BricksWithChad</a:t>
            </a:r>
            <a:endParaRPr lang="en-US" dirty="0"/>
          </a:p>
        </p:txBody>
      </p:sp>
      <p:sp>
        <p:nvSpPr>
          <p:cNvPr id="20" name="TextBox 19">
            <a:extLst>
              <a:ext uri="{FF2B5EF4-FFF2-40B4-BE49-F238E27FC236}">
                <a16:creationId xmlns:a16="http://schemas.microsoft.com/office/drawing/2014/main" id="{82BBDB8B-F20D-DA15-022E-6A4B2C990BB7}"/>
              </a:ext>
            </a:extLst>
          </p:cNvPr>
          <p:cNvSpPr txBox="1"/>
          <p:nvPr/>
        </p:nvSpPr>
        <p:spPr>
          <a:xfrm>
            <a:off x="9149878" y="3136523"/>
            <a:ext cx="563880" cy="369332"/>
          </a:xfrm>
          <a:prstGeom prst="rect">
            <a:avLst/>
          </a:prstGeom>
          <a:noFill/>
        </p:spPr>
        <p:txBody>
          <a:bodyPr wrap="square">
            <a:spAutoFit/>
          </a:bodyPr>
          <a:lstStyle/>
          <a:p>
            <a:r>
              <a:rPr lang="en-US" dirty="0"/>
              <a:t>456</a:t>
            </a:r>
          </a:p>
        </p:txBody>
      </p:sp>
      <p:sp>
        <p:nvSpPr>
          <p:cNvPr id="21" name="TextBox 20">
            <a:extLst>
              <a:ext uri="{FF2B5EF4-FFF2-40B4-BE49-F238E27FC236}">
                <a16:creationId xmlns:a16="http://schemas.microsoft.com/office/drawing/2014/main" id="{0E2BE1F3-CD83-028B-2D94-2BA2669C4FA0}"/>
              </a:ext>
            </a:extLst>
          </p:cNvPr>
          <p:cNvSpPr txBox="1"/>
          <p:nvPr/>
        </p:nvSpPr>
        <p:spPr>
          <a:xfrm>
            <a:off x="9149878" y="3536492"/>
            <a:ext cx="2138680" cy="369332"/>
          </a:xfrm>
          <a:prstGeom prst="rect">
            <a:avLst/>
          </a:prstGeom>
          <a:noFill/>
        </p:spPr>
        <p:txBody>
          <a:bodyPr wrap="square">
            <a:spAutoFit/>
          </a:bodyPr>
          <a:lstStyle/>
          <a:p>
            <a:r>
              <a:rPr lang="en-US" dirty="0"/>
              <a:t>2022-08-06 18:10:00</a:t>
            </a:r>
          </a:p>
        </p:txBody>
      </p:sp>
      <p:sp>
        <p:nvSpPr>
          <p:cNvPr id="22" name="TextBox 21">
            <a:extLst>
              <a:ext uri="{FF2B5EF4-FFF2-40B4-BE49-F238E27FC236}">
                <a16:creationId xmlns:a16="http://schemas.microsoft.com/office/drawing/2014/main" id="{96727932-7B9E-487C-7545-8629F241C387}"/>
              </a:ext>
            </a:extLst>
          </p:cNvPr>
          <p:cNvSpPr txBox="1"/>
          <p:nvPr/>
        </p:nvSpPr>
        <p:spPr>
          <a:xfrm>
            <a:off x="9149878" y="3887708"/>
            <a:ext cx="2138680" cy="369332"/>
          </a:xfrm>
          <a:prstGeom prst="rect">
            <a:avLst/>
          </a:prstGeom>
          <a:noFill/>
        </p:spPr>
        <p:txBody>
          <a:bodyPr wrap="square">
            <a:spAutoFit/>
          </a:bodyPr>
          <a:lstStyle/>
          <a:p>
            <a:r>
              <a:rPr lang="en-US" dirty="0"/>
              <a:t>2022-08-06 18:20:00</a:t>
            </a:r>
          </a:p>
        </p:txBody>
      </p:sp>
      <p:sp>
        <p:nvSpPr>
          <p:cNvPr id="4" name="Arrow: Right 3">
            <a:extLst>
              <a:ext uri="{FF2B5EF4-FFF2-40B4-BE49-F238E27FC236}">
                <a16:creationId xmlns:a16="http://schemas.microsoft.com/office/drawing/2014/main" id="{C7D9E27F-1D3D-C254-3C39-9A7ED4A133A2}"/>
              </a:ext>
            </a:extLst>
          </p:cNvPr>
          <p:cNvSpPr/>
          <p:nvPr/>
        </p:nvSpPr>
        <p:spPr>
          <a:xfrm>
            <a:off x="5010703" y="3642835"/>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AED74CA8-E7F4-080F-8DFA-1818F0A72A12}"/>
              </a:ext>
            </a:extLst>
          </p:cNvPr>
          <p:cNvSpPr/>
          <p:nvPr/>
        </p:nvSpPr>
        <p:spPr>
          <a:xfrm>
            <a:off x="5010703" y="3254037"/>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058E69D5-4462-135F-6780-A30D0485A618}"/>
              </a:ext>
            </a:extLst>
          </p:cNvPr>
          <p:cNvSpPr/>
          <p:nvPr/>
        </p:nvSpPr>
        <p:spPr>
          <a:xfrm>
            <a:off x="5010703" y="2865239"/>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F230F384-267B-8923-762F-C49236F06805}"/>
              </a:ext>
            </a:extLst>
          </p:cNvPr>
          <p:cNvSpPr/>
          <p:nvPr/>
        </p:nvSpPr>
        <p:spPr>
          <a:xfrm>
            <a:off x="5010703" y="2476441"/>
            <a:ext cx="2170593" cy="1566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64C290C-658F-47CA-2550-D800C50E5A37}"/>
              </a:ext>
            </a:extLst>
          </p:cNvPr>
          <p:cNvSpPr txBox="1"/>
          <p:nvPr/>
        </p:nvSpPr>
        <p:spPr>
          <a:xfrm>
            <a:off x="2754151" y="2775188"/>
            <a:ext cx="1681478" cy="369332"/>
          </a:xfrm>
          <a:prstGeom prst="rect">
            <a:avLst/>
          </a:prstGeom>
          <a:noFill/>
        </p:spPr>
        <p:txBody>
          <a:bodyPr wrap="square">
            <a:spAutoFit/>
          </a:bodyPr>
          <a:lstStyle/>
          <a:p>
            <a:r>
              <a:rPr lang="en-US" dirty="0" err="1"/>
              <a:t>BricksWithChad</a:t>
            </a:r>
            <a:endParaRPr lang="en-US" dirty="0"/>
          </a:p>
        </p:txBody>
      </p:sp>
      <p:sp>
        <p:nvSpPr>
          <p:cNvPr id="27" name="Rectangle 26">
            <a:extLst>
              <a:ext uri="{FF2B5EF4-FFF2-40B4-BE49-F238E27FC236}">
                <a16:creationId xmlns:a16="http://schemas.microsoft.com/office/drawing/2014/main" id="{3D9AEE94-AC7C-1793-C415-3B9AECEFADD4}"/>
              </a:ext>
            </a:extLst>
          </p:cNvPr>
          <p:cNvSpPr/>
          <p:nvPr/>
        </p:nvSpPr>
        <p:spPr>
          <a:xfrm>
            <a:off x="1873748" y="5471160"/>
            <a:ext cx="2017668"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Merge</a:t>
            </a:r>
          </a:p>
        </p:txBody>
      </p:sp>
      <p:sp>
        <p:nvSpPr>
          <p:cNvPr id="28" name="Arrow: Up 27">
            <a:extLst>
              <a:ext uri="{FF2B5EF4-FFF2-40B4-BE49-F238E27FC236}">
                <a16:creationId xmlns:a16="http://schemas.microsoft.com/office/drawing/2014/main" id="{36042588-6025-5E4A-68ED-1E41F9AF05CB}"/>
              </a:ext>
            </a:extLst>
          </p:cNvPr>
          <p:cNvSpPr/>
          <p:nvPr/>
        </p:nvSpPr>
        <p:spPr>
          <a:xfrm>
            <a:off x="2745181" y="4293690"/>
            <a:ext cx="274799" cy="127399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855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left)">
                                      <p:cBhvr>
                                        <p:cTn id="18" dur="500"/>
                                        <p:tgtEl>
                                          <p:spTgt spid="23"/>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3" grpId="0" animBg="1"/>
      <p:bldP spid="24" grpId="0" animBg="1"/>
      <p:bldP spid="25" grpId="0" animBg="1"/>
      <p:bldP spid="2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extLst>
              <p:ext uri="{D42A27DB-BD31-4B8C-83A1-F6EECF244321}">
                <p14:modId xmlns:p14="http://schemas.microsoft.com/office/powerpoint/2010/main" val="3372409853"/>
              </p:ext>
            </p:extLst>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BricksWithChad</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18:10:00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9999-12-31 23:59:59</a:t>
                      </a:r>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3170079"/>
            <a:ext cx="287020" cy="287020"/>
          </a:xfrm>
          <a:prstGeom prst="rect">
            <a:avLst/>
          </a:prstGeom>
        </p:spPr>
      </p:pic>
      <p:graphicFrame>
        <p:nvGraphicFramePr>
          <p:cNvPr id="10" name="Table 3">
            <a:extLst>
              <a:ext uri="{FF2B5EF4-FFF2-40B4-BE49-F238E27FC236}">
                <a16:creationId xmlns:a16="http://schemas.microsoft.com/office/drawing/2014/main" id="{688A7E1D-DC34-395E-09B1-1722F6D9D7D7}"/>
              </a:ext>
            </a:extLst>
          </p:cNvPr>
          <p:cNvGraphicFramePr>
            <a:graphicFrameLocks noGrp="1"/>
          </p:cNvGraphicFramePr>
          <p:nvPr>
            <p:extLst>
              <p:ext uri="{D42A27DB-BD31-4B8C-83A1-F6EECF244321}">
                <p14:modId xmlns:p14="http://schemas.microsoft.com/office/powerpoint/2010/main" val="255141872"/>
              </p:ext>
            </p:extLst>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TaleLearnCode</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18:00:00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2022-08-06 18:10:00</a:t>
                      </a:r>
                    </a:p>
                  </a:txBody>
                  <a:tcPr/>
                </a:tc>
                <a:extLst>
                  <a:ext uri="{0D108BD9-81ED-4DB2-BD59-A6C34878D82A}">
                    <a16:rowId xmlns:a16="http://schemas.microsoft.com/office/drawing/2014/main" val="1628159929"/>
                  </a:ext>
                </a:extLst>
              </a:tr>
            </a:tbl>
          </a:graphicData>
        </a:graphic>
      </p:graphicFrame>
      <p:sp>
        <p:nvSpPr>
          <p:cNvPr id="7" name="Rectangle 6">
            <a:extLst>
              <a:ext uri="{FF2B5EF4-FFF2-40B4-BE49-F238E27FC236}">
                <a16:creationId xmlns:a16="http://schemas.microsoft.com/office/drawing/2014/main" id="{DE118042-E234-C084-AC47-C81A0526BDB6}"/>
              </a:ext>
            </a:extLst>
          </p:cNvPr>
          <p:cNvSpPr/>
          <p:nvPr/>
        </p:nvSpPr>
        <p:spPr>
          <a:xfrm>
            <a:off x="1922928" y="5471160"/>
            <a:ext cx="1919308"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Query</a:t>
            </a:r>
          </a:p>
        </p:txBody>
      </p:sp>
      <p:cxnSp>
        <p:nvCxnSpPr>
          <p:cNvPr id="5" name="Connector: Elbow 4">
            <a:extLst>
              <a:ext uri="{FF2B5EF4-FFF2-40B4-BE49-F238E27FC236}">
                <a16:creationId xmlns:a16="http://schemas.microsoft.com/office/drawing/2014/main" id="{7F14DDE0-EB6D-4C27-B972-85ED3B92F148}"/>
              </a:ext>
            </a:extLst>
          </p:cNvPr>
          <p:cNvCxnSpPr>
            <a:cxnSpLocks/>
            <a:stCxn id="10" idx="2"/>
          </p:cNvCxnSpPr>
          <p:nvPr/>
        </p:nvCxnSpPr>
        <p:spPr>
          <a:xfrm rot="5400000">
            <a:off x="5623559" y="1516062"/>
            <a:ext cx="944880" cy="642683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069DD34-1C49-84F4-9623-12BBC6D0504D}"/>
              </a:ext>
            </a:extLst>
          </p:cNvPr>
          <p:cNvCxnSpPr>
            <a:cxnSpLocks/>
            <a:stCxn id="3" idx="2"/>
            <a:endCxn id="7" idx="0"/>
          </p:cNvCxnSpPr>
          <p:nvPr/>
        </p:nvCxnSpPr>
        <p:spPr>
          <a:xfrm>
            <a:off x="2882582" y="4257040"/>
            <a:ext cx="0" cy="12141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68FDCA7-8AEE-6D34-046A-3D5F1ADB346C}"/>
              </a:ext>
            </a:extLst>
          </p:cNvPr>
          <p:cNvSpPr txBox="1"/>
          <p:nvPr/>
        </p:nvSpPr>
        <p:spPr>
          <a:xfrm>
            <a:off x="4840751" y="5052645"/>
            <a:ext cx="2510495" cy="369332"/>
          </a:xfrm>
          <a:prstGeom prst="rect">
            <a:avLst/>
          </a:prstGeom>
          <a:solidFill>
            <a:schemeClr val="bg1"/>
          </a:solidFill>
        </p:spPr>
        <p:txBody>
          <a:bodyPr wrap="none" rtlCol="0">
            <a:spAutoFit/>
          </a:bodyPr>
          <a:lstStyle/>
          <a:p>
            <a:r>
              <a:rPr lang="en-US" dirty="0"/>
              <a:t>Include historical version</a:t>
            </a:r>
          </a:p>
        </p:txBody>
      </p:sp>
      <p:sp>
        <p:nvSpPr>
          <p:cNvPr id="24" name="TextBox 23">
            <a:extLst>
              <a:ext uri="{FF2B5EF4-FFF2-40B4-BE49-F238E27FC236}">
                <a16:creationId xmlns:a16="http://schemas.microsoft.com/office/drawing/2014/main" id="{8A3F4D88-9725-B489-DC86-AB7081CBA4CD}"/>
              </a:ext>
            </a:extLst>
          </p:cNvPr>
          <p:cNvSpPr txBox="1"/>
          <p:nvPr/>
        </p:nvSpPr>
        <p:spPr>
          <a:xfrm>
            <a:off x="2059694" y="4406314"/>
            <a:ext cx="1645772" cy="646331"/>
          </a:xfrm>
          <a:prstGeom prst="rect">
            <a:avLst/>
          </a:prstGeom>
          <a:solidFill>
            <a:schemeClr val="bg1"/>
          </a:solidFill>
        </p:spPr>
        <p:txBody>
          <a:bodyPr wrap="none" rtlCol="0">
            <a:spAutoFit/>
          </a:bodyPr>
          <a:lstStyle/>
          <a:p>
            <a:r>
              <a:rPr lang="en-US" dirty="0"/>
              <a:t>Regular queries</a:t>
            </a:r>
          </a:p>
          <a:p>
            <a:pPr algn="ctr"/>
            <a:r>
              <a:rPr lang="en-US" dirty="0"/>
              <a:t>(current data)</a:t>
            </a:r>
          </a:p>
        </p:txBody>
      </p:sp>
      <p:sp>
        <p:nvSpPr>
          <p:cNvPr id="26" name="TextBox 25">
            <a:extLst>
              <a:ext uri="{FF2B5EF4-FFF2-40B4-BE49-F238E27FC236}">
                <a16:creationId xmlns:a16="http://schemas.microsoft.com/office/drawing/2014/main" id="{9BCAAE80-B30F-E7D3-6FF4-BDEF2B42A809}"/>
              </a:ext>
            </a:extLst>
          </p:cNvPr>
          <p:cNvSpPr txBox="1"/>
          <p:nvPr/>
        </p:nvSpPr>
        <p:spPr>
          <a:xfrm>
            <a:off x="4338320" y="5609659"/>
            <a:ext cx="5248040" cy="646331"/>
          </a:xfrm>
          <a:prstGeom prst="rect">
            <a:avLst/>
          </a:prstGeom>
          <a:solidFill>
            <a:srgbClr val="FFF4C0"/>
          </a:solidFill>
        </p:spPr>
        <p:txBody>
          <a:bodyPr wrap="none" rtlCol="0">
            <a:spAutoFit/>
          </a:bodyPr>
          <a:lstStyle/>
          <a:p>
            <a:r>
              <a:rPr lang="en-US" dirty="0"/>
              <a:t>FOR SYSTEM_TIME</a:t>
            </a:r>
          </a:p>
          <a:p>
            <a:r>
              <a:rPr lang="en-US" dirty="0"/>
              <a:t>ALL, AS OF, BETWEEN..AND, FROM..TO, CONTAINED IN</a:t>
            </a:r>
          </a:p>
        </p:txBody>
      </p:sp>
    </p:spTree>
    <p:extLst>
      <p:ext uri="{BB962C8B-B14F-4D97-AF65-F5344CB8AC3E}">
        <p14:creationId xmlns:p14="http://schemas.microsoft.com/office/powerpoint/2010/main" val="199374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right)">
                                      <p:cBhvr>
                                        <p:cTn id="21" dur="500"/>
                                        <p:tgtEl>
                                          <p:spTgt spid="5"/>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P spid="2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BricksWithChad</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18:10:00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9999-12-31 23:59:59</a:t>
                      </a:r>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3170079"/>
            <a:ext cx="287020" cy="287020"/>
          </a:xfrm>
          <a:prstGeom prst="rect">
            <a:avLst/>
          </a:prstGeom>
        </p:spPr>
      </p:pic>
      <p:graphicFrame>
        <p:nvGraphicFramePr>
          <p:cNvPr id="10" name="Table 3">
            <a:extLst>
              <a:ext uri="{FF2B5EF4-FFF2-40B4-BE49-F238E27FC236}">
                <a16:creationId xmlns:a16="http://schemas.microsoft.com/office/drawing/2014/main" id="{688A7E1D-DC34-395E-09B1-1722F6D9D7D7}"/>
              </a:ext>
            </a:extLst>
          </p:cNvPr>
          <p:cNvGraphicFramePr>
            <a:graphicFrameLocks noGrp="1"/>
          </p:cNvGraphicFramePr>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TaleLearnCode</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18:00:00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2022-08-06 18:10:00</a:t>
                      </a:r>
                    </a:p>
                  </a:txBody>
                  <a:tcPr/>
                </a:tc>
                <a:extLst>
                  <a:ext uri="{0D108BD9-81ED-4DB2-BD59-A6C34878D82A}">
                    <a16:rowId xmlns:a16="http://schemas.microsoft.com/office/drawing/2014/main" val="1628159929"/>
                  </a:ext>
                </a:extLst>
              </a:tr>
            </a:tbl>
          </a:graphicData>
        </a:graphic>
      </p:graphicFrame>
      <p:sp>
        <p:nvSpPr>
          <p:cNvPr id="7" name="Rectangle 6">
            <a:extLst>
              <a:ext uri="{FF2B5EF4-FFF2-40B4-BE49-F238E27FC236}">
                <a16:creationId xmlns:a16="http://schemas.microsoft.com/office/drawing/2014/main" id="{DE118042-E234-C084-AC47-C81A0526BDB6}"/>
              </a:ext>
            </a:extLst>
          </p:cNvPr>
          <p:cNvSpPr/>
          <p:nvPr/>
        </p:nvSpPr>
        <p:spPr>
          <a:xfrm>
            <a:off x="1922928" y="5471160"/>
            <a:ext cx="1919308"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Query</a:t>
            </a:r>
          </a:p>
        </p:txBody>
      </p:sp>
      <p:cxnSp>
        <p:nvCxnSpPr>
          <p:cNvPr id="5" name="Connector: Elbow 4">
            <a:extLst>
              <a:ext uri="{FF2B5EF4-FFF2-40B4-BE49-F238E27FC236}">
                <a16:creationId xmlns:a16="http://schemas.microsoft.com/office/drawing/2014/main" id="{7F14DDE0-EB6D-4C27-B972-85ED3B92F148}"/>
              </a:ext>
            </a:extLst>
          </p:cNvPr>
          <p:cNvCxnSpPr>
            <a:cxnSpLocks/>
            <a:stCxn id="10" idx="2"/>
          </p:cNvCxnSpPr>
          <p:nvPr/>
        </p:nvCxnSpPr>
        <p:spPr>
          <a:xfrm rot="5400000">
            <a:off x="5623559" y="1516062"/>
            <a:ext cx="944880" cy="642683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069DD34-1C49-84F4-9623-12BBC6D0504D}"/>
              </a:ext>
            </a:extLst>
          </p:cNvPr>
          <p:cNvCxnSpPr>
            <a:cxnSpLocks/>
            <a:stCxn id="3" idx="2"/>
            <a:endCxn id="7" idx="0"/>
          </p:cNvCxnSpPr>
          <p:nvPr/>
        </p:nvCxnSpPr>
        <p:spPr>
          <a:xfrm>
            <a:off x="2882582" y="4257040"/>
            <a:ext cx="0" cy="12141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68FDCA7-8AEE-6D34-046A-3D5F1ADB346C}"/>
              </a:ext>
            </a:extLst>
          </p:cNvPr>
          <p:cNvSpPr txBox="1"/>
          <p:nvPr/>
        </p:nvSpPr>
        <p:spPr>
          <a:xfrm>
            <a:off x="4840751" y="5052645"/>
            <a:ext cx="2510495" cy="369332"/>
          </a:xfrm>
          <a:prstGeom prst="rect">
            <a:avLst/>
          </a:prstGeom>
          <a:solidFill>
            <a:schemeClr val="bg1"/>
          </a:solidFill>
        </p:spPr>
        <p:txBody>
          <a:bodyPr wrap="none" rtlCol="0">
            <a:spAutoFit/>
          </a:bodyPr>
          <a:lstStyle/>
          <a:p>
            <a:r>
              <a:rPr lang="en-US" dirty="0"/>
              <a:t>Include historical version</a:t>
            </a:r>
          </a:p>
        </p:txBody>
      </p:sp>
      <p:sp>
        <p:nvSpPr>
          <p:cNvPr id="24" name="TextBox 23">
            <a:extLst>
              <a:ext uri="{FF2B5EF4-FFF2-40B4-BE49-F238E27FC236}">
                <a16:creationId xmlns:a16="http://schemas.microsoft.com/office/drawing/2014/main" id="{8A3F4D88-9725-B489-DC86-AB7081CBA4CD}"/>
              </a:ext>
            </a:extLst>
          </p:cNvPr>
          <p:cNvSpPr txBox="1"/>
          <p:nvPr/>
        </p:nvSpPr>
        <p:spPr>
          <a:xfrm>
            <a:off x="2059694" y="4406314"/>
            <a:ext cx="1645772" cy="646331"/>
          </a:xfrm>
          <a:prstGeom prst="rect">
            <a:avLst/>
          </a:prstGeom>
          <a:solidFill>
            <a:schemeClr val="bg1"/>
          </a:solidFill>
        </p:spPr>
        <p:txBody>
          <a:bodyPr wrap="none" rtlCol="0">
            <a:spAutoFit/>
          </a:bodyPr>
          <a:lstStyle/>
          <a:p>
            <a:r>
              <a:rPr lang="en-US" dirty="0"/>
              <a:t>Regular queries</a:t>
            </a:r>
          </a:p>
          <a:p>
            <a:pPr algn="ctr"/>
            <a:r>
              <a:rPr lang="en-US" dirty="0"/>
              <a:t>(current data)</a:t>
            </a:r>
          </a:p>
        </p:txBody>
      </p:sp>
      <p:sp>
        <p:nvSpPr>
          <p:cNvPr id="26" name="TextBox 25">
            <a:extLst>
              <a:ext uri="{FF2B5EF4-FFF2-40B4-BE49-F238E27FC236}">
                <a16:creationId xmlns:a16="http://schemas.microsoft.com/office/drawing/2014/main" id="{9BCAAE80-B30F-E7D3-6FF4-BDEF2B42A809}"/>
              </a:ext>
            </a:extLst>
          </p:cNvPr>
          <p:cNvSpPr txBox="1"/>
          <p:nvPr/>
        </p:nvSpPr>
        <p:spPr>
          <a:xfrm>
            <a:off x="4338320" y="5609659"/>
            <a:ext cx="5254259" cy="646331"/>
          </a:xfrm>
          <a:prstGeom prst="rect">
            <a:avLst/>
          </a:prstGeom>
          <a:solidFill>
            <a:srgbClr val="FFF4C0"/>
          </a:solidFill>
        </p:spPr>
        <p:txBody>
          <a:bodyPr wrap="none" rtlCol="0">
            <a:spAutoFit/>
          </a:bodyPr>
          <a:lstStyle/>
          <a:p>
            <a:r>
              <a:rPr lang="en-US" dirty="0"/>
              <a:t>FOR SYSTEM_TIME</a:t>
            </a:r>
          </a:p>
          <a:p>
            <a:r>
              <a:rPr lang="en-US" dirty="0"/>
              <a:t>ALL, AS OF, BETWEEN..ADN, FROM..TO, CONTAINED IN</a:t>
            </a:r>
          </a:p>
        </p:txBody>
      </p:sp>
      <p:sp>
        <p:nvSpPr>
          <p:cNvPr id="4" name="Rectangle 3">
            <a:extLst>
              <a:ext uri="{FF2B5EF4-FFF2-40B4-BE49-F238E27FC236}">
                <a16:creationId xmlns:a16="http://schemas.microsoft.com/office/drawing/2014/main" id="{3479794B-FF7B-40B6-8558-3812DA63D6AA}"/>
              </a:ext>
            </a:extLst>
          </p:cNvPr>
          <p:cNvSpPr/>
          <p:nvPr/>
        </p:nvSpPr>
        <p:spPr>
          <a:xfrm>
            <a:off x="1" y="0"/>
            <a:ext cx="1219199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4AF856F-84BB-B79E-399F-07331434C38C}"/>
              </a:ext>
            </a:extLst>
          </p:cNvPr>
          <p:cNvSpPr txBox="1"/>
          <p:nvPr/>
        </p:nvSpPr>
        <p:spPr>
          <a:xfrm>
            <a:off x="629920" y="1616975"/>
            <a:ext cx="10932160" cy="2246769"/>
          </a:xfrm>
          <a:prstGeom prst="rect">
            <a:avLst/>
          </a:prstGeom>
          <a:solidFill>
            <a:srgbClr val="2F2F2F"/>
          </a:solidFill>
        </p:spPr>
        <p:txBody>
          <a:bodyPr wrap="square" rtlCol="0">
            <a:spAutoFit/>
          </a:bodyPr>
          <a:lstStyle/>
          <a:p>
            <a:r>
              <a:rPr lang="en-US" sz="2800" dirty="0">
                <a:solidFill>
                  <a:srgbClr val="448ADE"/>
                </a:solidFill>
                <a:latin typeface="Consolas" panose="020B0609020204030204" pitchFamily="49" charset="0"/>
              </a:rPr>
              <a:t>SELECT</a:t>
            </a:r>
            <a:r>
              <a:rPr lang="en-US" sz="2800" dirty="0">
                <a:latin typeface="Consolas" panose="020B0609020204030204" pitchFamily="49" charset="0"/>
              </a:rPr>
              <a:t> </a:t>
            </a:r>
            <a:r>
              <a:rPr lang="en-US" sz="2800" dirty="0">
                <a:solidFill>
                  <a:schemeClr val="bg1"/>
                </a:solidFill>
                <a:latin typeface="Consolas" panose="020B0609020204030204" pitchFamily="49" charset="0"/>
              </a:rPr>
              <a:t>*</a:t>
            </a:r>
            <a:r>
              <a:rPr lang="en-US" sz="2800" dirty="0">
                <a:latin typeface="Consolas" panose="020B0609020204030204" pitchFamily="49" charset="0"/>
              </a:rPr>
              <a:t> </a:t>
            </a:r>
            <a:r>
              <a:rPr lang="en-US" sz="2800" dirty="0">
                <a:solidFill>
                  <a:srgbClr val="448ADE"/>
                </a:solidFill>
                <a:latin typeface="Consolas" panose="020B0609020204030204" pitchFamily="49" charset="0"/>
              </a:rPr>
              <a:t>FROM</a:t>
            </a:r>
            <a:r>
              <a:rPr lang="en-US" sz="2800" dirty="0">
                <a:latin typeface="Consolas" panose="020B0609020204030204" pitchFamily="49" charset="0"/>
              </a:rPr>
              <a:t> </a:t>
            </a:r>
            <a:r>
              <a:rPr lang="en-US" sz="2800" dirty="0" err="1">
                <a:solidFill>
                  <a:schemeClr val="bg1"/>
                </a:solidFill>
                <a:latin typeface="Consolas" panose="020B0609020204030204" pitchFamily="49" charset="0"/>
              </a:rPr>
              <a:t>DemoTable</a:t>
            </a:r>
            <a:endParaRPr lang="en-US" sz="2800" dirty="0">
              <a:solidFill>
                <a:schemeClr val="bg1"/>
              </a:solidFill>
              <a:latin typeface="Consolas" panose="020B0609020204030204" pitchFamily="49" charset="0"/>
            </a:endParaRPr>
          </a:p>
          <a:p>
            <a:r>
              <a:rPr lang="en-US" sz="2800" dirty="0">
                <a:solidFill>
                  <a:srgbClr val="448ADE"/>
                </a:solidFill>
                <a:latin typeface="Consolas" panose="020B0609020204030204" pitchFamily="49" charset="0"/>
              </a:rPr>
              <a:t>FOR</a:t>
            </a:r>
            <a:r>
              <a:rPr lang="en-US" sz="2800" dirty="0">
                <a:latin typeface="Consolas" panose="020B0609020204030204" pitchFamily="49" charset="0"/>
              </a:rPr>
              <a:t> </a:t>
            </a:r>
            <a:r>
              <a:rPr lang="en-US" sz="2800" dirty="0">
                <a:solidFill>
                  <a:schemeClr val="bg1"/>
                </a:solidFill>
                <a:latin typeface="Consolas" panose="020B0609020204030204" pitchFamily="49" charset="0"/>
              </a:rPr>
              <a:t>SYSTEM_TIME</a:t>
            </a:r>
          </a:p>
          <a:p>
            <a:r>
              <a:rPr lang="en-US" sz="2800" dirty="0">
                <a:solidFill>
                  <a:srgbClr val="448ADE"/>
                </a:solidFill>
                <a:latin typeface="Consolas" panose="020B0609020204030204" pitchFamily="49" charset="0"/>
              </a:rPr>
              <a:t>BETWEEN</a:t>
            </a:r>
            <a:r>
              <a:rPr lang="en-US" sz="2800" dirty="0">
                <a:latin typeface="Consolas" panose="020B0609020204030204" pitchFamily="49" charset="0"/>
              </a:rPr>
              <a:t> </a:t>
            </a:r>
            <a:r>
              <a:rPr lang="en-US" sz="2800" dirty="0">
                <a:solidFill>
                  <a:srgbClr val="CE9178"/>
                </a:solidFill>
                <a:latin typeface="Consolas" panose="020B0609020204030204" pitchFamily="49" charset="0"/>
              </a:rPr>
              <a:t>'2022-08-05 00:00:00</a:t>
            </a:r>
            <a:r>
              <a:rPr lang="en-US" sz="2800" b="0" i="0" dirty="0">
                <a:solidFill>
                  <a:srgbClr val="CE9178"/>
                </a:solidFill>
                <a:effectLst/>
                <a:latin typeface="Consolas" panose="020B0609020204030204" pitchFamily="49" charset="0"/>
              </a:rPr>
              <a:t>'</a:t>
            </a:r>
            <a:r>
              <a:rPr lang="en-US" sz="2800" dirty="0">
                <a:latin typeface="Consolas" panose="020B0609020204030204" pitchFamily="49" charset="0"/>
              </a:rPr>
              <a:t> </a:t>
            </a:r>
            <a:r>
              <a:rPr lang="en-US" sz="2800" dirty="0">
                <a:solidFill>
                  <a:srgbClr val="448ADE"/>
                </a:solidFill>
                <a:latin typeface="Consolas" panose="020B0609020204030204" pitchFamily="49" charset="0"/>
              </a:rPr>
              <a:t>AND</a:t>
            </a:r>
            <a:r>
              <a:rPr lang="en-US" sz="2800" dirty="0">
                <a:latin typeface="Consolas" panose="020B0609020204030204" pitchFamily="49" charset="0"/>
              </a:rPr>
              <a:t> </a:t>
            </a:r>
            <a:r>
              <a:rPr lang="en-US" sz="2800" dirty="0">
                <a:solidFill>
                  <a:srgbClr val="CE9178"/>
                </a:solidFill>
                <a:latin typeface="Consolas" panose="020B0609020204030204" pitchFamily="49" charset="0"/>
              </a:rPr>
              <a:t>'2022-08-06 23:59:59</a:t>
            </a:r>
            <a:r>
              <a:rPr lang="en-US" sz="2800" b="0" i="0" dirty="0">
                <a:solidFill>
                  <a:srgbClr val="CE9178"/>
                </a:solidFill>
                <a:effectLst/>
                <a:latin typeface="Consolas" panose="020B0609020204030204" pitchFamily="49" charset="0"/>
              </a:rPr>
              <a:t>'</a:t>
            </a:r>
            <a:endParaRPr lang="en-US" sz="2800" dirty="0">
              <a:latin typeface="Consolas" panose="020B0609020204030204" pitchFamily="49" charset="0"/>
            </a:endParaRPr>
          </a:p>
          <a:p>
            <a:r>
              <a:rPr lang="en-US" sz="2800" dirty="0">
                <a:solidFill>
                  <a:srgbClr val="448ADE"/>
                </a:solidFill>
                <a:latin typeface="Consolas" panose="020B0609020204030204" pitchFamily="49" charset="0"/>
              </a:rPr>
              <a:t>WHERE</a:t>
            </a:r>
            <a:r>
              <a:rPr lang="en-US" sz="2800" dirty="0">
                <a:latin typeface="Consolas" panose="020B0609020204030204" pitchFamily="49" charset="0"/>
              </a:rPr>
              <a:t> </a:t>
            </a:r>
            <a:r>
              <a:rPr lang="en-US" sz="2800" dirty="0">
                <a:solidFill>
                  <a:schemeClr val="bg1"/>
                </a:solidFill>
                <a:latin typeface="Consolas" panose="020B0609020204030204" pitchFamily="49" charset="0"/>
              </a:rPr>
              <a:t>Id</a:t>
            </a:r>
            <a:r>
              <a:rPr lang="en-US" sz="2800" dirty="0">
                <a:latin typeface="Consolas" panose="020B0609020204030204" pitchFamily="49" charset="0"/>
              </a:rPr>
              <a:t> </a:t>
            </a:r>
            <a:r>
              <a:rPr lang="en-US" sz="2800" dirty="0">
                <a:solidFill>
                  <a:schemeClr val="bg1"/>
                </a:solidFill>
                <a:latin typeface="Consolas" panose="020B0609020204030204" pitchFamily="49" charset="0"/>
              </a:rPr>
              <a:t>=</a:t>
            </a:r>
            <a:r>
              <a:rPr lang="en-US" sz="2800" dirty="0">
                <a:latin typeface="Consolas" panose="020B0609020204030204" pitchFamily="49" charset="0"/>
              </a:rPr>
              <a:t> </a:t>
            </a:r>
            <a:r>
              <a:rPr lang="en-US" sz="2800" dirty="0">
                <a:solidFill>
                  <a:srgbClr val="B0C994"/>
                </a:solidFill>
                <a:latin typeface="Consolas" panose="020B0609020204030204" pitchFamily="49" charset="0"/>
              </a:rPr>
              <a:t>123</a:t>
            </a:r>
          </a:p>
          <a:p>
            <a:r>
              <a:rPr lang="en-US" sz="2800" dirty="0">
                <a:solidFill>
                  <a:srgbClr val="448ADE"/>
                </a:solidFill>
                <a:latin typeface="Consolas" panose="020B0609020204030204" pitchFamily="49" charset="0"/>
              </a:rPr>
              <a:t>ORDER</a:t>
            </a:r>
            <a:r>
              <a:rPr lang="en-US" sz="2800" dirty="0">
                <a:latin typeface="Consolas" panose="020B0609020204030204" pitchFamily="49" charset="0"/>
              </a:rPr>
              <a:t> </a:t>
            </a:r>
            <a:r>
              <a:rPr lang="en-US" sz="2800" dirty="0">
                <a:solidFill>
                  <a:srgbClr val="448ADE"/>
                </a:solidFill>
                <a:latin typeface="Consolas" panose="020B0609020204030204" pitchFamily="49" charset="0"/>
              </a:rPr>
              <a:t>BY</a:t>
            </a:r>
            <a:r>
              <a:rPr lang="en-US" sz="2800" dirty="0">
                <a:latin typeface="Consolas" panose="020B0609020204030204" pitchFamily="49" charset="0"/>
              </a:rPr>
              <a:t> </a:t>
            </a:r>
            <a:r>
              <a:rPr lang="en-US" sz="2800" dirty="0" err="1">
                <a:solidFill>
                  <a:schemeClr val="bg1"/>
                </a:solidFill>
                <a:latin typeface="Consolas" panose="020B0609020204030204" pitchFamily="49" charset="0"/>
              </a:rPr>
              <a:t>ValidFrom</a:t>
            </a:r>
            <a:endParaRPr lang="en-US" sz="2800" dirty="0">
              <a:solidFill>
                <a:schemeClr val="bg1"/>
              </a:solidFill>
              <a:latin typeface="Consolas" panose="020B0609020204030204" pitchFamily="49" charset="0"/>
            </a:endParaRPr>
          </a:p>
        </p:txBody>
      </p:sp>
      <p:graphicFrame>
        <p:nvGraphicFramePr>
          <p:cNvPr id="16" name="Table 32">
            <a:extLst>
              <a:ext uri="{FF2B5EF4-FFF2-40B4-BE49-F238E27FC236}">
                <a16:creationId xmlns:a16="http://schemas.microsoft.com/office/drawing/2014/main" id="{7A7DFCC7-5F48-AA8E-FD63-E57045B9010C}"/>
              </a:ext>
            </a:extLst>
          </p:cNvPr>
          <p:cNvGraphicFramePr>
            <a:graphicFrameLocks noGrp="1"/>
          </p:cNvGraphicFramePr>
          <p:nvPr>
            <p:extLst>
              <p:ext uri="{D42A27DB-BD31-4B8C-83A1-F6EECF244321}">
                <p14:modId xmlns:p14="http://schemas.microsoft.com/office/powerpoint/2010/main" val="3282921008"/>
              </p:ext>
            </p:extLst>
          </p:nvPr>
        </p:nvGraphicFramePr>
        <p:xfrm>
          <a:off x="1358289" y="4084432"/>
          <a:ext cx="9303703" cy="1112520"/>
        </p:xfrm>
        <a:graphic>
          <a:graphicData uri="http://schemas.openxmlformats.org/drawingml/2006/table">
            <a:tbl>
              <a:tblPr firstRow="1" bandRow="1">
                <a:tableStyleId>{93296810-A885-4BE3-A3E7-6D5BEEA58F35}</a:tableStyleId>
              </a:tblPr>
              <a:tblGrid>
                <a:gridCol w="1625600">
                  <a:extLst>
                    <a:ext uri="{9D8B030D-6E8A-4147-A177-3AD203B41FA5}">
                      <a16:colId xmlns:a16="http://schemas.microsoft.com/office/drawing/2014/main" val="2281947079"/>
                    </a:ext>
                  </a:extLst>
                </a:gridCol>
                <a:gridCol w="1705293">
                  <a:extLst>
                    <a:ext uri="{9D8B030D-6E8A-4147-A177-3AD203B41FA5}">
                      <a16:colId xmlns:a16="http://schemas.microsoft.com/office/drawing/2014/main" val="2362192673"/>
                    </a:ext>
                  </a:extLst>
                </a:gridCol>
                <a:gridCol w="1625600">
                  <a:extLst>
                    <a:ext uri="{9D8B030D-6E8A-4147-A177-3AD203B41FA5}">
                      <a16:colId xmlns:a16="http://schemas.microsoft.com/office/drawing/2014/main" val="708079632"/>
                    </a:ext>
                  </a:extLst>
                </a:gridCol>
                <a:gridCol w="2173605">
                  <a:extLst>
                    <a:ext uri="{9D8B030D-6E8A-4147-A177-3AD203B41FA5}">
                      <a16:colId xmlns:a16="http://schemas.microsoft.com/office/drawing/2014/main" val="1780078799"/>
                    </a:ext>
                  </a:extLst>
                </a:gridCol>
                <a:gridCol w="2173605">
                  <a:extLst>
                    <a:ext uri="{9D8B030D-6E8A-4147-A177-3AD203B41FA5}">
                      <a16:colId xmlns:a16="http://schemas.microsoft.com/office/drawing/2014/main" val="3574228900"/>
                    </a:ext>
                  </a:extLst>
                </a:gridCol>
              </a:tblGrid>
              <a:tr h="370840">
                <a:tc>
                  <a:txBody>
                    <a:bodyPr/>
                    <a:lstStyle/>
                    <a:p>
                      <a:r>
                        <a:rPr lang="en-US" dirty="0" err="1"/>
                        <a:t>PrimaryKeyId</a:t>
                      </a:r>
                      <a:endParaRPr lang="en-US" dirty="0"/>
                    </a:p>
                  </a:txBody>
                  <a:tcPr/>
                </a:tc>
                <a:tc>
                  <a:txBody>
                    <a:bodyPr/>
                    <a:lstStyle/>
                    <a:p>
                      <a:r>
                        <a:rPr lang="en-US" dirty="0"/>
                        <a:t>Name</a:t>
                      </a:r>
                    </a:p>
                  </a:txBody>
                  <a:tcPr/>
                </a:tc>
                <a:tc>
                  <a:txBody>
                    <a:bodyPr/>
                    <a:lstStyle/>
                    <a:p>
                      <a:r>
                        <a:rPr lang="en-US" dirty="0" err="1"/>
                        <a:t>ForiegnKeyId</a:t>
                      </a:r>
                      <a:endParaRPr lang="en-US" dirty="0"/>
                    </a:p>
                  </a:txBody>
                  <a:tcPr/>
                </a:tc>
                <a:tc>
                  <a:txBody>
                    <a:bodyPr/>
                    <a:lstStyle/>
                    <a:p>
                      <a:r>
                        <a:rPr lang="en-US" dirty="0" err="1"/>
                        <a:t>ValidFrom</a:t>
                      </a:r>
                      <a:endParaRPr lang="en-US" dirty="0"/>
                    </a:p>
                  </a:txBody>
                  <a:tcPr/>
                </a:tc>
                <a:tc>
                  <a:txBody>
                    <a:bodyPr/>
                    <a:lstStyle/>
                    <a:p>
                      <a:r>
                        <a:rPr lang="en-US" dirty="0" err="1"/>
                        <a:t>ValidTo</a:t>
                      </a:r>
                      <a:endParaRPr lang="en-US" dirty="0"/>
                    </a:p>
                  </a:txBody>
                  <a:tcPr/>
                </a:tc>
                <a:extLst>
                  <a:ext uri="{0D108BD9-81ED-4DB2-BD59-A6C34878D82A}">
                    <a16:rowId xmlns:a16="http://schemas.microsoft.com/office/drawing/2014/main" val="2688920897"/>
                  </a:ext>
                </a:extLst>
              </a:tr>
              <a:tr h="370840">
                <a:tc>
                  <a:txBody>
                    <a:bodyPr/>
                    <a:lstStyle/>
                    <a:p>
                      <a:r>
                        <a:rPr lang="en-US" dirty="0"/>
                        <a:t>123</a:t>
                      </a:r>
                    </a:p>
                  </a:txBody>
                  <a:tcPr/>
                </a:tc>
                <a:tc>
                  <a:txBody>
                    <a:bodyPr/>
                    <a:lstStyle/>
                    <a:p>
                      <a:r>
                        <a:rPr lang="en-US" dirty="0" err="1"/>
                        <a:t>BricskWithChad</a:t>
                      </a:r>
                      <a:endParaRPr lang="en-US" dirty="0"/>
                    </a:p>
                  </a:txBody>
                  <a:tcPr/>
                </a:tc>
                <a:tc>
                  <a:txBody>
                    <a:bodyPr/>
                    <a:lstStyle/>
                    <a:p>
                      <a:r>
                        <a:rPr lang="en-US" dirty="0"/>
                        <a:t>456</a:t>
                      </a:r>
                    </a:p>
                  </a:txBody>
                  <a:tcPr/>
                </a:tc>
                <a:tc>
                  <a:txBody>
                    <a:bodyPr/>
                    <a:lstStyle/>
                    <a:p>
                      <a:r>
                        <a:rPr lang="en-US" dirty="0"/>
                        <a:t>2022-08-06 18:10:00</a:t>
                      </a:r>
                    </a:p>
                  </a:txBody>
                  <a:tcPr/>
                </a:tc>
                <a:tc>
                  <a:txBody>
                    <a:bodyPr/>
                    <a:lstStyle/>
                    <a:p>
                      <a:r>
                        <a:rPr lang="en-US" dirty="0"/>
                        <a:t>9999-12-31 23:59:59</a:t>
                      </a:r>
                    </a:p>
                  </a:txBody>
                  <a:tcPr/>
                </a:tc>
                <a:extLst>
                  <a:ext uri="{0D108BD9-81ED-4DB2-BD59-A6C34878D82A}">
                    <a16:rowId xmlns:a16="http://schemas.microsoft.com/office/drawing/2014/main" val="2622197140"/>
                  </a:ext>
                </a:extLst>
              </a:tr>
              <a:tr h="370840">
                <a:tc>
                  <a:txBody>
                    <a:bodyPr/>
                    <a:lstStyle/>
                    <a:p>
                      <a:r>
                        <a:rPr lang="en-US" dirty="0"/>
                        <a:t>123</a:t>
                      </a:r>
                    </a:p>
                  </a:txBody>
                  <a:tcPr/>
                </a:tc>
                <a:tc>
                  <a:txBody>
                    <a:bodyPr/>
                    <a:lstStyle/>
                    <a:p>
                      <a:r>
                        <a:rPr lang="en-US" dirty="0" err="1"/>
                        <a:t>TaleLearnCode</a:t>
                      </a:r>
                      <a:endParaRPr lang="en-US" dirty="0"/>
                    </a:p>
                  </a:txBody>
                  <a:tcPr/>
                </a:tc>
                <a:tc>
                  <a:txBody>
                    <a:bodyPr/>
                    <a:lstStyle/>
                    <a:p>
                      <a:r>
                        <a:rPr lang="en-US" dirty="0"/>
                        <a:t>456</a:t>
                      </a:r>
                    </a:p>
                  </a:txBody>
                  <a:tcPr/>
                </a:tc>
                <a:tc>
                  <a:txBody>
                    <a:bodyPr/>
                    <a:lstStyle/>
                    <a:p>
                      <a:r>
                        <a:rPr lang="en-US" dirty="0"/>
                        <a:t>2022-08-06 18:00:00</a:t>
                      </a:r>
                    </a:p>
                  </a:txBody>
                  <a:tcPr/>
                </a:tc>
                <a:tc>
                  <a:txBody>
                    <a:bodyPr/>
                    <a:lstStyle/>
                    <a:p>
                      <a:r>
                        <a:rPr lang="en-US" dirty="0"/>
                        <a:t>2022-08-06 18:10:00</a:t>
                      </a:r>
                    </a:p>
                  </a:txBody>
                  <a:tcPr/>
                </a:tc>
                <a:extLst>
                  <a:ext uri="{0D108BD9-81ED-4DB2-BD59-A6C34878D82A}">
                    <a16:rowId xmlns:a16="http://schemas.microsoft.com/office/drawing/2014/main" val="1964665877"/>
                  </a:ext>
                </a:extLst>
              </a:tr>
            </a:tbl>
          </a:graphicData>
        </a:graphic>
      </p:graphicFrame>
    </p:spTree>
    <p:extLst>
      <p:ext uri="{BB962C8B-B14F-4D97-AF65-F5344CB8AC3E}">
        <p14:creationId xmlns:p14="http://schemas.microsoft.com/office/powerpoint/2010/main" val="271853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9"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5D1C-B199-0B32-8BB8-3EA9D2B08B45}"/>
              </a:ext>
            </a:extLst>
          </p:cNvPr>
          <p:cNvSpPr>
            <a:spLocks noGrp="1"/>
          </p:cNvSpPr>
          <p:nvPr>
            <p:ph type="title"/>
          </p:nvPr>
        </p:nvSpPr>
        <p:spPr/>
        <p:txBody>
          <a:bodyPr/>
          <a:lstStyle/>
          <a:p>
            <a:r>
              <a:rPr lang="en-US" dirty="0"/>
              <a:t>How do temporal tables work?</a:t>
            </a:r>
          </a:p>
        </p:txBody>
      </p:sp>
      <p:graphicFrame>
        <p:nvGraphicFramePr>
          <p:cNvPr id="3" name="Table 3">
            <a:extLst>
              <a:ext uri="{FF2B5EF4-FFF2-40B4-BE49-F238E27FC236}">
                <a16:creationId xmlns:a16="http://schemas.microsoft.com/office/drawing/2014/main" id="{01BC66A3-7D64-0F44-979F-15729006A380}"/>
              </a:ext>
            </a:extLst>
          </p:cNvPr>
          <p:cNvGraphicFramePr>
            <a:graphicFrameLocks noGrp="1"/>
          </p:cNvGraphicFramePr>
          <p:nvPr/>
        </p:nvGraphicFramePr>
        <p:xfrm>
          <a:off x="838200"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Temporal Table (Current)</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BricksWithChad</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18:10:00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9999-12-31 23:59:59</a:t>
                      </a:r>
                    </a:p>
                  </a:txBody>
                  <a:tcPr/>
                </a:tc>
                <a:extLst>
                  <a:ext uri="{0D108BD9-81ED-4DB2-BD59-A6C34878D82A}">
                    <a16:rowId xmlns:a16="http://schemas.microsoft.com/office/drawing/2014/main" val="1628159929"/>
                  </a:ext>
                </a:extLst>
              </a:tr>
            </a:tbl>
          </a:graphicData>
        </a:graphic>
      </p:graphicFrame>
      <p:pic>
        <p:nvPicPr>
          <p:cNvPr id="6" name="Graphic 5">
            <a:extLst>
              <a:ext uri="{FF2B5EF4-FFF2-40B4-BE49-F238E27FC236}">
                <a16:creationId xmlns:a16="http://schemas.microsoft.com/office/drawing/2014/main" id="{2CF1A510-61FD-3E7E-B6C0-639439CF0D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2457530"/>
            <a:ext cx="287020" cy="287020"/>
          </a:xfrm>
          <a:prstGeom prst="rect">
            <a:avLst/>
          </a:prstGeom>
        </p:spPr>
      </p:pic>
      <p:pic>
        <p:nvPicPr>
          <p:cNvPr id="8" name="Graphic 7">
            <a:extLst>
              <a:ext uri="{FF2B5EF4-FFF2-40B4-BE49-F238E27FC236}">
                <a16:creationId xmlns:a16="http://schemas.microsoft.com/office/drawing/2014/main" id="{A908B099-011C-6AB9-A428-25B3309400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03767" y="3170079"/>
            <a:ext cx="287020" cy="287020"/>
          </a:xfrm>
          <a:prstGeom prst="rect">
            <a:avLst/>
          </a:prstGeom>
        </p:spPr>
      </p:pic>
      <p:graphicFrame>
        <p:nvGraphicFramePr>
          <p:cNvPr id="10" name="Table 3">
            <a:extLst>
              <a:ext uri="{FF2B5EF4-FFF2-40B4-BE49-F238E27FC236}">
                <a16:creationId xmlns:a16="http://schemas.microsoft.com/office/drawing/2014/main" id="{688A7E1D-DC34-395E-09B1-1722F6D9D7D7}"/>
              </a:ext>
            </a:extLst>
          </p:cNvPr>
          <p:cNvGraphicFramePr>
            <a:graphicFrameLocks noGrp="1"/>
          </p:cNvGraphicFramePr>
          <p:nvPr/>
        </p:nvGraphicFramePr>
        <p:xfrm>
          <a:off x="7265035" y="2032000"/>
          <a:ext cx="4088765" cy="2225040"/>
        </p:xfrm>
        <a:graphic>
          <a:graphicData uri="http://schemas.openxmlformats.org/drawingml/2006/table">
            <a:tbl>
              <a:tblPr firstRow="1" bandRow="1">
                <a:tableStyleId>{912C8C85-51F0-491E-9774-3900AFEF0FD7}</a:tableStyleId>
              </a:tblPr>
              <a:tblGrid>
                <a:gridCol w="1915160">
                  <a:extLst>
                    <a:ext uri="{9D8B030D-6E8A-4147-A177-3AD203B41FA5}">
                      <a16:colId xmlns:a16="http://schemas.microsoft.com/office/drawing/2014/main" val="1791972424"/>
                    </a:ext>
                  </a:extLst>
                </a:gridCol>
                <a:gridCol w="2173605">
                  <a:extLst>
                    <a:ext uri="{9D8B030D-6E8A-4147-A177-3AD203B41FA5}">
                      <a16:colId xmlns:a16="http://schemas.microsoft.com/office/drawing/2014/main" val="3500037001"/>
                    </a:ext>
                  </a:extLst>
                </a:gridCol>
              </a:tblGrid>
              <a:tr h="370840">
                <a:tc gridSpan="2">
                  <a:txBody>
                    <a:bodyPr/>
                    <a:lstStyle/>
                    <a:p>
                      <a:pPr algn="ctr"/>
                      <a:r>
                        <a:rPr lang="en-US" dirty="0"/>
                        <a:t>History Table</a:t>
                      </a:r>
                    </a:p>
                  </a:txBody>
                  <a:tcPr/>
                </a:tc>
                <a:tc hMerge="1">
                  <a:txBody>
                    <a:bodyPr/>
                    <a:lstStyle/>
                    <a:p>
                      <a:endParaRPr lang="en-US" dirty="0"/>
                    </a:p>
                  </a:txBody>
                  <a:tcPr/>
                </a:tc>
                <a:extLst>
                  <a:ext uri="{0D108BD9-81ED-4DB2-BD59-A6C34878D82A}">
                    <a16:rowId xmlns:a16="http://schemas.microsoft.com/office/drawing/2014/main" val="3135133458"/>
                  </a:ext>
                </a:extLst>
              </a:tr>
              <a:tr h="370840">
                <a:tc>
                  <a:txBody>
                    <a:bodyPr/>
                    <a:lstStyle/>
                    <a:p>
                      <a:r>
                        <a:rPr lang="en-US" b="0" dirty="0" err="1"/>
                        <a:t>PrimaryKeyId</a:t>
                      </a:r>
                      <a:endParaRPr lang="en-US" b="0" dirty="0"/>
                    </a:p>
                  </a:txBody>
                  <a:tcPr/>
                </a:tc>
                <a:tc>
                  <a:txBody>
                    <a:bodyPr/>
                    <a:lstStyle/>
                    <a:p>
                      <a:r>
                        <a:rPr lang="en-US" b="0" dirty="0"/>
                        <a:t>123</a:t>
                      </a:r>
                    </a:p>
                  </a:txBody>
                  <a:tcPr/>
                </a:tc>
                <a:extLst>
                  <a:ext uri="{0D108BD9-81ED-4DB2-BD59-A6C34878D82A}">
                    <a16:rowId xmlns:a16="http://schemas.microsoft.com/office/drawing/2014/main" val="2009746570"/>
                  </a:ext>
                </a:extLst>
              </a:tr>
              <a:tr h="370840">
                <a:tc>
                  <a:txBody>
                    <a:bodyPr/>
                    <a:lstStyle/>
                    <a:p>
                      <a:r>
                        <a:rPr lang="en-US" dirty="0"/>
                        <a:t>Name</a:t>
                      </a:r>
                    </a:p>
                  </a:txBody>
                  <a:tcPr/>
                </a:tc>
                <a:tc>
                  <a:txBody>
                    <a:bodyPr/>
                    <a:lstStyle/>
                    <a:p>
                      <a:r>
                        <a:rPr lang="en-US" dirty="0" err="1"/>
                        <a:t>TaleLearnCode</a:t>
                      </a:r>
                      <a:endParaRPr lang="en-US" dirty="0"/>
                    </a:p>
                  </a:txBody>
                  <a:tcPr/>
                </a:tc>
                <a:extLst>
                  <a:ext uri="{0D108BD9-81ED-4DB2-BD59-A6C34878D82A}">
                    <a16:rowId xmlns:a16="http://schemas.microsoft.com/office/drawing/2014/main" val="1252464608"/>
                  </a:ext>
                </a:extLst>
              </a:tr>
              <a:tr h="370840">
                <a:tc>
                  <a:txBody>
                    <a:bodyPr/>
                    <a:lstStyle/>
                    <a:p>
                      <a:r>
                        <a:rPr lang="en-US" dirty="0" err="1"/>
                        <a:t>ForeignKeyId</a:t>
                      </a:r>
                      <a:endParaRPr lang="en-US" dirty="0"/>
                    </a:p>
                  </a:txBody>
                  <a:tcPr/>
                </a:tc>
                <a:tc>
                  <a:txBody>
                    <a:bodyPr/>
                    <a:lstStyle/>
                    <a:p>
                      <a:r>
                        <a:rPr lang="en-US" dirty="0"/>
                        <a:t>456</a:t>
                      </a:r>
                    </a:p>
                  </a:txBody>
                  <a:tcPr/>
                </a:tc>
                <a:extLst>
                  <a:ext uri="{0D108BD9-81ED-4DB2-BD59-A6C34878D82A}">
                    <a16:rowId xmlns:a16="http://schemas.microsoft.com/office/drawing/2014/main" val="418108954"/>
                  </a:ext>
                </a:extLst>
              </a:tr>
              <a:tr h="370840">
                <a:tc>
                  <a:txBody>
                    <a:bodyPr/>
                    <a:lstStyle/>
                    <a:p>
                      <a:r>
                        <a:rPr lang="en-US" dirty="0" err="1"/>
                        <a:t>ValidFrom</a:t>
                      </a:r>
                      <a:endParaRPr lang="en-US" dirty="0"/>
                    </a:p>
                  </a:txBody>
                  <a:tcPr/>
                </a:tc>
                <a:tc>
                  <a:txBody>
                    <a:bodyPr/>
                    <a:lstStyle/>
                    <a:p>
                      <a:r>
                        <a:rPr lang="en-US" dirty="0"/>
                        <a:t>2022-08-06 18:00:00</a:t>
                      </a:r>
                    </a:p>
                  </a:txBody>
                  <a:tcPr/>
                </a:tc>
                <a:extLst>
                  <a:ext uri="{0D108BD9-81ED-4DB2-BD59-A6C34878D82A}">
                    <a16:rowId xmlns:a16="http://schemas.microsoft.com/office/drawing/2014/main" val="4195352745"/>
                  </a:ext>
                </a:extLst>
              </a:tr>
              <a:tr h="370840">
                <a:tc>
                  <a:txBody>
                    <a:bodyPr/>
                    <a:lstStyle/>
                    <a:p>
                      <a:r>
                        <a:rPr lang="en-US" dirty="0" err="1"/>
                        <a:t>ValidTo</a:t>
                      </a:r>
                      <a:endParaRPr lang="en-US" dirty="0"/>
                    </a:p>
                  </a:txBody>
                  <a:tcPr/>
                </a:tc>
                <a:tc>
                  <a:txBody>
                    <a:bodyPr/>
                    <a:lstStyle/>
                    <a:p>
                      <a:r>
                        <a:rPr lang="en-US" dirty="0"/>
                        <a:t>2022-08-06 18:10:00</a:t>
                      </a:r>
                    </a:p>
                  </a:txBody>
                  <a:tcPr/>
                </a:tc>
                <a:extLst>
                  <a:ext uri="{0D108BD9-81ED-4DB2-BD59-A6C34878D82A}">
                    <a16:rowId xmlns:a16="http://schemas.microsoft.com/office/drawing/2014/main" val="1628159929"/>
                  </a:ext>
                </a:extLst>
              </a:tr>
            </a:tbl>
          </a:graphicData>
        </a:graphic>
      </p:graphicFrame>
      <p:sp>
        <p:nvSpPr>
          <p:cNvPr id="7" name="Rectangle 6">
            <a:extLst>
              <a:ext uri="{FF2B5EF4-FFF2-40B4-BE49-F238E27FC236}">
                <a16:creationId xmlns:a16="http://schemas.microsoft.com/office/drawing/2014/main" id="{DE118042-E234-C084-AC47-C81A0526BDB6}"/>
              </a:ext>
            </a:extLst>
          </p:cNvPr>
          <p:cNvSpPr/>
          <p:nvPr/>
        </p:nvSpPr>
        <p:spPr>
          <a:xfrm>
            <a:off x="1922928" y="5471160"/>
            <a:ext cx="1919308" cy="923330"/>
          </a:xfrm>
          <a:prstGeom prst="rect">
            <a:avLst/>
          </a:prstGeom>
          <a:noFill/>
        </p:spPr>
        <p:txBody>
          <a:bodyPr wrap="none" lIns="91440" tIns="45720" rIns="91440" bIns="45720">
            <a:spAutoFit/>
          </a:bodyPr>
          <a:lstStyle/>
          <a:p>
            <a:pPr algn="ctr"/>
            <a:r>
              <a:rPr lang="en-US" sz="5400" b="0" cap="none" spc="0" dirty="0">
                <a:ln w="0"/>
                <a:solidFill>
                  <a:srgbClr val="43127F"/>
                </a:solidFill>
                <a:effectLst>
                  <a:outerShdw blurRad="38100" dist="19050" dir="2700000" algn="tl" rotWithShape="0">
                    <a:schemeClr val="dk1">
                      <a:alpha val="40000"/>
                    </a:schemeClr>
                  </a:outerShdw>
                </a:effectLst>
              </a:rPr>
              <a:t>Query</a:t>
            </a:r>
          </a:p>
        </p:txBody>
      </p:sp>
      <p:cxnSp>
        <p:nvCxnSpPr>
          <p:cNvPr id="5" name="Connector: Elbow 4">
            <a:extLst>
              <a:ext uri="{FF2B5EF4-FFF2-40B4-BE49-F238E27FC236}">
                <a16:creationId xmlns:a16="http://schemas.microsoft.com/office/drawing/2014/main" id="{7F14DDE0-EB6D-4C27-B972-85ED3B92F148}"/>
              </a:ext>
            </a:extLst>
          </p:cNvPr>
          <p:cNvCxnSpPr>
            <a:cxnSpLocks/>
            <a:stCxn id="10" idx="2"/>
          </p:cNvCxnSpPr>
          <p:nvPr/>
        </p:nvCxnSpPr>
        <p:spPr>
          <a:xfrm rot="5400000">
            <a:off x="5623559" y="1516062"/>
            <a:ext cx="944880" cy="642683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069DD34-1C49-84F4-9623-12BBC6D0504D}"/>
              </a:ext>
            </a:extLst>
          </p:cNvPr>
          <p:cNvCxnSpPr>
            <a:cxnSpLocks/>
            <a:stCxn id="3" idx="2"/>
            <a:endCxn id="7" idx="0"/>
          </p:cNvCxnSpPr>
          <p:nvPr/>
        </p:nvCxnSpPr>
        <p:spPr>
          <a:xfrm>
            <a:off x="2882582" y="4257040"/>
            <a:ext cx="0" cy="12141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68FDCA7-8AEE-6D34-046A-3D5F1ADB346C}"/>
              </a:ext>
            </a:extLst>
          </p:cNvPr>
          <p:cNvSpPr txBox="1"/>
          <p:nvPr/>
        </p:nvSpPr>
        <p:spPr>
          <a:xfrm>
            <a:off x="4840751" y="5052645"/>
            <a:ext cx="2510495" cy="369332"/>
          </a:xfrm>
          <a:prstGeom prst="rect">
            <a:avLst/>
          </a:prstGeom>
          <a:solidFill>
            <a:schemeClr val="bg1"/>
          </a:solidFill>
        </p:spPr>
        <p:txBody>
          <a:bodyPr wrap="none" rtlCol="0">
            <a:spAutoFit/>
          </a:bodyPr>
          <a:lstStyle/>
          <a:p>
            <a:r>
              <a:rPr lang="en-US" dirty="0"/>
              <a:t>Include historical version</a:t>
            </a:r>
          </a:p>
        </p:txBody>
      </p:sp>
      <p:sp>
        <p:nvSpPr>
          <p:cNvPr id="24" name="TextBox 23">
            <a:extLst>
              <a:ext uri="{FF2B5EF4-FFF2-40B4-BE49-F238E27FC236}">
                <a16:creationId xmlns:a16="http://schemas.microsoft.com/office/drawing/2014/main" id="{8A3F4D88-9725-B489-DC86-AB7081CBA4CD}"/>
              </a:ext>
            </a:extLst>
          </p:cNvPr>
          <p:cNvSpPr txBox="1"/>
          <p:nvPr/>
        </p:nvSpPr>
        <p:spPr>
          <a:xfrm>
            <a:off x="2059694" y="4406314"/>
            <a:ext cx="1645772" cy="646331"/>
          </a:xfrm>
          <a:prstGeom prst="rect">
            <a:avLst/>
          </a:prstGeom>
          <a:solidFill>
            <a:schemeClr val="bg1"/>
          </a:solidFill>
        </p:spPr>
        <p:txBody>
          <a:bodyPr wrap="none" rtlCol="0">
            <a:spAutoFit/>
          </a:bodyPr>
          <a:lstStyle/>
          <a:p>
            <a:r>
              <a:rPr lang="en-US" dirty="0"/>
              <a:t>Regular queries</a:t>
            </a:r>
          </a:p>
          <a:p>
            <a:pPr algn="ctr"/>
            <a:r>
              <a:rPr lang="en-US" dirty="0"/>
              <a:t>(current data)</a:t>
            </a:r>
          </a:p>
        </p:txBody>
      </p:sp>
      <p:sp>
        <p:nvSpPr>
          <p:cNvPr id="26" name="TextBox 25">
            <a:extLst>
              <a:ext uri="{FF2B5EF4-FFF2-40B4-BE49-F238E27FC236}">
                <a16:creationId xmlns:a16="http://schemas.microsoft.com/office/drawing/2014/main" id="{9BCAAE80-B30F-E7D3-6FF4-BDEF2B42A809}"/>
              </a:ext>
            </a:extLst>
          </p:cNvPr>
          <p:cNvSpPr txBox="1"/>
          <p:nvPr/>
        </p:nvSpPr>
        <p:spPr>
          <a:xfrm>
            <a:off x="4338320" y="5609659"/>
            <a:ext cx="5254259" cy="646331"/>
          </a:xfrm>
          <a:prstGeom prst="rect">
            <a:avLst/>
          </a:prstGeom>
          <a:solidFill>
            <a:srgbClr val="FFF4C0"/>
          </a:solidFill>
        </p:spPr>
        <p:txBody>
          <a:bodyPr wrap="none" rtlCol="0">
            <a:spAutoFit/>
          </a:bodyPr>
          <a:lstStyle/>
          <a:p>
            <a:r>
              <a:rPr lang="en-US" dirty="0"/>
              <a:t>FOR SYSTEM_TIME</a:t>
            </a:r>
          </a:p>
          <a:p>
            <a:r>
              <a:rPr lang="en-US" dirty="0"/>
              <a:t>ALL, AS OF, BETWEEN..ADN, FROM..TO, CONTAINED IN</a:t>
            </a:r>
          </a:p>
        </p:txBody>
      </p:sp>
      <p:sp>
        <p:nvSpPr>
          <p:cNvPr id="4" name="Rectangle 3">
            <a:extLst>
              <a:ext uri="{FF2B5EF4-FFF2-40B4-BE49-F238E27FC236}">
                <a16:creationId xmlns:a16="http://schemas.microsoft.com/office/drawing/2014/main" id="{3479794B-FF7B-40B6-8558-3812DA63D6AA}"/>
              </a:ext>
            </a:extLst>
          </p:cNvPr>
          <p:cNvSpPr/>
          <p:nvPr/>
        </p:nvSpPr>
        <p:spPr>
          <a:xfrm>
            <a:off x="133350" y="0"/>
            <a:ext cx="1219199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4AF856F-84BB-B79E-399F-07331434C38C}"/>
              </a:ext>
            </a:extLst>
          </p:cNvPr>
          <p:cNvSpPr txBox="1"/>
          <p:nvPr/>
        </p:nvSpPr>
        <p:spPr>
          <a:xfrm>
            <a:off x="629920" y="1616975"/>
            <a:ext cx="10932160" cy="2246769"/>
          </a:xfrm>
          <a:prstGeom prst="rect">
            <a:avLst/>
          </a:prstGeom>
          <a:solidFill>
            <a:srgbClr val="2F2F2F"/>
          </a:solidFill>
        </p:spPr>
        <p:txBody>
          <a:bodyPr wrap="square" rtlCol="0">
            <a:spAutoFit/>
          </a:bodyPr>
          <a:lstStyle/>
          <a:p>
            <a:r>
              <a:rPr lang="en-US" sz="2800" dirty="0">
                <a:solidFill>
                  <a:srgbClr val="448ADE"/>
                </a:solidFill>
                <a:latin typeface="Consolas" panose="020B0609020204030204" pitchFamily="49" charset="0"/>
              </a:rPr>
              <a:t>SELECT</a:t>
            </a:r>
            <a:r>
              <a:rPr lang="en-US" sz="2800" dirty="0">
                <a:latin typeface="Consolas" panose="020B0609020204030204" pitchFamily="49" charset="0"/>
              </a:rPr>
              <a:t> </a:t>
            </a:r>
            <a:r>
              <a:rPr lang="en-US" sz="2800" dirty="0">
                <a:solidFill>
                  <a:schemeClr val="bg1"/>
                </a:solidFill>
                <a:latin typeface="Consolas" panose="020B0609020204030204" pitchFamily="49" charset="0"/>
              </a:rPr>
              <a:t>*</a:t>
            </a:r>
            <a:r>
              <a:rPr lang="en-US" sz="2800" dirty="0">
                <a:latin typeface="Consolas" panose="020B0609020204030204" pitchFamily="49" charset="0"/>
              </a:rPr>
              <a:t> </a:t>
            </a:r>
            <a:r>
              <a:rPr lang="en-US" sz="2800" dirty="0">
                <a:solidFill>
                  <a:srgbClr val="448ADE"/>
                </a:solidFill>
                <a:latin typeface="Consolas" panose="020B0609020204030204" pitchFamily="49" charset="0"/>
              </a:rPr>
              <a:t>FROM</a:t>
            </a:r>
            <a:r>
              <a:rPr lang="en-US" sz="2800" dirty="0">
                <a:latin typeface="Consolas" panose="020B0609020204030204" pitchFamily="49" charset="0"/>
              </a:rPr>
              <a:t> </a:t>
            </a:r>
            <a:r>
              <a:rPr lang="en-US" sz="2800" dirty="0" err="1">
                <a:solidFill>
                  <a:schemeClr val="bg1"/>
                </a:solidFill>
                <a:latin typeface="Consolas" panose="020B0609020204030204" pitchFamily="49" charset="0"/>
              </a:rPr>
              <a:t>DemoTable</a:t>
            </a:r>
            <a:endParaRPr lang="en-US" sz="2800" dirty="0">
              <a:solidFill>
                <a:schemeClr val="bg1"/>
              </a:solidFill>
              <a:latin typeface="Consolas" panose="020B0609020204030204" pitchFamily="49" charset="0"/>
            </a:endParaRPr>
          </a:p>
          <a:p>
            <a:r>
              <a:rPr lang="en-US" sz="2800" dirty="0">
                <a:solidFill>
                  <a:srgbClr val="448ADE"/>
                </a:solidFill>
                <a:latin typeface="Consolas" panose="020B0609020204030204" pitchFamily="49" charset="0"/>
              </a:rPr>
              <a:t>FOR</a:t>
            </a:r>
            <a:r>
              <a:rPr lang="en-US" sz="2800" dirty="0">
                <a:latin typeface="Consolas" panose="020B0609020204030204" pitchFamily="49" charset="0"/>
              </a:rPr>
              <a:t> </a:t>
            </a:r>
            <a:r>
              <a:rPr lang="en-US" sz="2800" dirty="0">
                <a:solidFill>
                  <a:schemeClr val="bg1"/>
                </a:solidFill>
                <a:latin typeface="Consolas" panose="020B0609020204030204" pitchFamily="49" charset="0"/>
              </a:rPr>
              <a:t>SYSTEM_TIME</a:t>
            </a:r>
          </a:p>
          <a:p>
            <a:r>
              <a:rPr lang="en-US" sz="2800" dirty="0">
                <a:solidFill>
                  <a:srgbClr val="448ADE"/>
                </a:solidFill>
                <a:latin typeface="Consolas" panose="020B0609020204030204" pitchFamily="49" charset="0"/>
              </a:rPr>
              <a:t>AS OF</a:t>
            </a:r>
            <a:r>
              <a:rPr lang="en-US" sz="2800" dirty="0">
                <a:latin typeface="Consolas" panose="020B0609020204030204" pitchFamily="49" charset="0"/>
              </a:rPr>
              <a:t> </a:t>
            </a:r>
            <a:r>
              <a:rPr lang="en-US" sz="2800" dirty="0">
                <a:solidFill>
                  <a:srgbClr val="CE9178"/>
                </a:solidFill>
                <a:latin typeface="Consolas" panose="020B0609020204030204" pitchFamily="49" charset="0"/>
              </a:rPr>
              <a:t>'2022-08-06 18:05:00</a:t>
            </a:r>
            <a:r>
              <a:rPr lang="en-US" sz="2800" b="0" i="0" dirty="0">
                <a:solidFill>
                  <a:srgbClr val="CE9178"/>
                </a:solidFill>
                <a:effectLst/>
                <a:latin typeface="Consolas" panose="020B0609020204030204" pitchFamily="49" charset="0"/>
              </a:rPr>
              <a:t>’</a:t>
            </a:r>
          </a:p>
          <a:p>
            <a:r>
              <a:rPr lang="en-US" sz="2800" dirty="0">
                <a:solidFill>
                  <a:srgbClr val="448ADE"/>
                </a:solidFill>
                <a:latin typeface="Consolas" panose="020B0609020204030204" pitchFamily="49" charset="0"/>
              </a:rPr>
              <a:t>WHERE</a:t>
            </a:r>
            <a:r>
              <a:rPr lang="en-US" sz="2800" dirty="0">
                <a:latin typeface="Consolas" panose="020B0609020204030204" pitchFamily="49" charset="0"/>
              </a:rPr>
              <a:t> </a:t>
            </a:r>
            <a:r>
              <a:rPr lang="en-US" sz="2800" dirty="0">
                <a:solidFill>
                  <a:schemeClr val="bg1"/>
                </a:solidFill>
                <a:latin typeface="Consolas" panose="020B0609020204030204" pitchFamily="49" charset="0"/>
              </a:rPr>
              <a:t>Id</a:t>
            </a:r>
            <a:r>
              <a:rPr lang="en-US" sz="2800" dirty="0">
                <a:latin typeface="Consolas" panose="020B0609020204030204" pitchFamily="49" charset="0"/>
              </a:rPr>
              <a:t> </a:t>
            </a:r>
            <a:r>
              <a:rPr lang="en-US" sz="2800" dirty="0">
                <a:solidFill>
                  <a:schemeClr val="bg1"/>
                </a:solidFill>
                <a:latin typeface="Consolas" panose="020B0609020204030204" pitchFamily="49" charset="0"/>
              </a:rPr>
              <a:t>=</a:t>
            </a:r>
            <a:r>
              <a:rPr lang="en-US" sz="2800" dirty="0">
                <a:latin typeface="Consolas" panose="020B0609020204030204" pitchFamily="49" charset="0"/>
              </a:rPr>
              <a:t> </a:t>
            </a:r>
            <a:r>
              <a:rPr lang="en-US" sz="2800" dirty="0">
                <a:solidFill>
                  <a:srgbClr val="B0C994"/>
                </a:solidFill>
                <a:latin typeface="Consolas" panose="020B0609020204030204" pitchFamily="49" charset="0"/>
              </a:rPr>
              <a:t>123</a:t>
            </a:r>
          </a:p>
          <a:p>
            <a:endParaRPr lang="en-US" sz="2800" dirty="0">
              <a:solidFill>
                <a:srgbClr val="B0C994"/>
              </a:solidFill>
              <a:latin typeface="Consolas" panose="020B0609020204030204" pitchFamily="49" charset="0"/>
            </a:endParaRPr>
          </a:p>
        </p:txBody>
      </p:sp>
      <p:graphicFrame>
        <p:nvGraphicFramePr>
          <p:cNvPr id="16" name="Table 32">
            <a:extLst>
              <a:ext uri="{FF2B5EF4-FFF2-40B4-BE49-F238E27FC236}">
                <a16:creationId xmlns:a16="http://schemas.microsoft.com/office/drawing/2014/main" id="{7A7DFCC7-5F48-AA8E-FD63-E57045B9010C}"/>
              </a:ext>
            </a:extLst>
          </p:cNvPr>
          <p:cNvGraphicFramePr>
            <a:graphicFrameLocks noGrp="1"/>
          </p:cNvGraphicFramePr>
          <p:nvPr>
            <p:extLst>
              <p:ext uri="{D42A27DB-BD31-4B8C-83A1-F6EECF244321}">
                <p14:modId xmlns:p14="http://schemas.microsoft.com/office/powerpoint/2010/main" val="1656956081"/>
              </p:ext>
            </p:extLst>
          </p:nvPr>
        </p:nvGraphicFramePr>
        <p:xfrm>
          <a:off x="1358289" y="4084432"/>
          <a:ext cx="9303703" cy="741680"/>
        </p:xfrm>
        <a:graphic>
          <a:graphicData uri="http://schemas.openxmlformats.org/drawingml/2006/table">
            <a:tbl>
              <a:tblPr firstRow="1" bandRow="1">
                <a:tableStyleId>{93296810-A885-4BE3-A3E7-6D5BEEA58F35}</a:tableStyleId>
              </a:tblPr>
              <a:tblGrid>
                <a:gridCol w="1625600">
                  <a:extLst>
                    <a:ext uri="{9D8B030D-6E8A-4147-A177-3AD203B41FA5}">
                      <a16:colId xmlns:a16="http://schemas.microsoft.com/office/drawing/2014/main" val="2281947079"/>
                    </a:ext>
                  </a:extLst>
                </a:gridCol>
                <a:gridCol w="1705293">
                  <a:extLst>
                    <a:ext uri="{9D8B030D-6E8A-4147-A177-3AD203B41FA5}">
                      <a16:colId xmlns:a16="http://schemas.microsoft.com/office/drawing/2014/main" val="2362192673"/>
                    </a:ext>
                  </a:extLst>
                </a:gridCol>
                <a:gridCol w="1625600">
                  <a:extLst>
                    <a:ext uri="{9D8B030D-6E8A-4147-A177-3AD203B41FA5}">
                      <a16:colId xmlns:a16="http://schemas.microsoft.com/office/drawing/2014/main" val="708079632"/>
                    </a:ext>
                  </a:extLst>
                </a:gridCol>
                <a:gridCol w="2173605">
                  <a:extLst>
                    <a:ext uri="{9D8B030D-6E8A-4147-A177-3AD203B41FA5}">
                      <a16:colId xmlns:a16="http://schemas.microsoft.com/office/drawing/2014/main" val="1780078799"/>
                    </a:ext>
                  </a:extLst>
                </a:gridCol>
                <a:gridCol w="2173605">
                  <a:extLst>
                    <a:ext uri="{9D8B030D-6E8A-4147-A177-3AD203B41FA5}">
                      <a16:colId xmlns:a16="http://schemas.microsoft.com/office/drawing/2014/main" val="3574228900"/>
                    </a:ext>
                  </a:extLst>
                </a:gridCol>
              </a:tblGrid>
              <a:tr h="370840">
                <a:tc>
                  <a:txBody>
                    <a:bodyPr/>
                    <a:lstStyle/>
                    <a:p>
                      <a:r>
                        <a:rPr lang="en-US" dirty="0" err="1"/>
                        <a:t>PrimaryKeyId</a:t>
                      </a:r>
                      <a:endParaRPr lang="en-US" dirty="0"/>
                    </a:p>
                  </a:txBody>
                  <a:tcPr/>
                </a:tc>
                <a:tc>
                  <a:txBody>
                    <a:bodyPr/>
                    <a:lstStyle/>
                    <a:p>
                      <a:r>
                        <a:rPr lang="en-US" dirty="0"/>
                        <a:t>Name</a:t>
                      </a:r>
                    </a:p>
                  </a:txBody>
                  <a:tcPr/>
                </a:tc>
                <a:tc>
                  <a:txBody>
                    <a:bodyPr/>
                    <a:lstStyle/>
                    <a:p>
                      <a:r>
                        <a:rPr lang="en-US" dirty="0" err="1"/>
                        <a:t>ForiegnKeyId</a:t>
                      </a:r>
                      <a:endParaRPr lang="en-US" dirty="0"/>
                    </a:p>
                  </a:txBody>
                  <a:tcPr/>
                </a:tc>
                <a:tc>
                  <a:txBody>
                    <a:bodyPr/>
                    <a:lstStyle/>
                    <a:p>
                      <a:r>
                        <a:rPr lang="en-US" dirty="0" err="1"/>
                        <a:t>ValidFrom</a:t>
                      </a:r>
                      <a:endParaRPr lang="en-US" dirty="0"/>
                    </a:p>
                  </a:txBody>
                  <a:tcPr/>
                </a:tc>
                <a:tc>
                  <a:txBody>
                    <a:bodyPr/>
                    <a:lstStyle/>
                    <a:p>
                      <a:r>
                        <a:rPr lang="en-US" dirty="0" err="1"/>
                        <a:t>ValidTo</a:t>
                      </a:r>
                      <a:endParaRPr lang="en-US" dirty="0"/>
                    </a:p>
                  </a:txBody>
                  <a:tcPr/>
                </a:tc>
                <a:extLst>
                  <a:ext uri="{0D108BD9-81ED-4DB2-BD59-A6C34878D82A}">
                    <a16:rowId xmlns:a16="http://schemas.microsoft.com/office/drawing/2014/main" val="2688920897"/>
                  </a:ext>
                </a:extLst>
              </a:tr>
              <a:tr h="370840">
                <a:tc>
                  <a:txBody>
                    <a:bodyPr/>
                    <a:lstStyle/>
                    <a:p>
                      <a:r>
                        <a:rPr lang="en-US" dirty="0"/>
                        <a:t>123</a:t>
                      </a:r>
                    </a:p>
                  </a:txBody>
                  <a:tcPr/>
                </a:tc>
                <a:tc>
                  <a:txBody>
                    <a:bodyPr/>
                    <a:lstStyle/>
                    <a:p>
                      <a:r>
                        <a:rPr lang="en-US" dirty="0" err="1"/>
                        <a:t>TaleLearnCode</a:t>
                      </a:r>
                      <a:endParaRPr lang="en-US" dirty="0"/>
                    </a:p>
                  </a:txBody>
                  <a:tcPr/>
                </a:tc>
                <a:tc>
                  <a:txBody>
                    <a:bodyPr/>
                    <a:lstStyle/>
                    <a:p>
                      <a:r>
                        <a:rPr lang="en-US" dirty="0"/>
                        <a:t>456</a:t>
                      </a:r>
                    </a:p>
                  </a:txBody>
                  <a:tcPr/>
                </a:tc>
                <a:tc>
                  <a:txBody>
                    <a:bodyPr/>
                    <a:lstStyle/>
                    <a:p>
                      <a:r>
                        <a:rPr lang="en-US" dirty="0"/>
                        <a:t>2022-08-06 18:00:00</a:t>
                      </a:r>
                    </a:p>
                  </a:txBody>
                  <a:tcPr/>
                </a:tc>
                <a:tc>
                  <a:txBody>
                    <a:bodyPr/>
                    <a:lstStyle/>
                    <a:p>
                      <a:r>
                        <a:rPr lang="en-US" dirty="0"/>
                        <a:t>2022-08-06 18:10:00</a:t>
                      </a:r>
                    </a:p>
                  </a:txBody>
                  <a:tcPr/>
                </a:tc>
                <a:extLst>
                  <a:ext uri="{0D108BD9-81ED-4DB2-BD59-A6C34878D82A}">
                    <a16:rowId xmlns:a16="http://schemas.microsoft.com/office/drawing/2014/main" val="1964665877"/>
                  </a:ext>
                </a:extLst>
              </a:tr>
            </a:tbl>
          </a:graphicData>
        </a:graphic>
      </p:graphicFrame>
    </p:spTree>
    <p:extLst>
      <p:ext uri="{BB962C8B-B14F-4D97-AF65-F5344CB8AC3E}">
        <p14:creationId xmlns:p14="http://schemas.microsoft.com/office/powerpoint/2010/main" val="840656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8CE4-1BC9-EC72-B83F-6AF38480EA60}"/>
              </a:ext>
            </a:extLst>
          </p:cNvPr>
          <p:cNvSpPr>
            <a:spLocks noGrp="1"/>
          </p:cNvSpPr>
          <p:nvPr>
            <p:ph type="title"/>
          </p:nvPr>
        </p:nvSpPr>
        <p:spPr/>
        <p:txBody>
          <a:bodyPr/>
          <a:lstStyle/>
          <a:p>
            <a:r>
              <a:rPr lang="en-US" dirty="0"/>
              <a:t>Temporal Query Expressions</a:t>
            </a:r>
          </a:p>
        </p:txBody>
      </p:sp>
      <p:sp>
        <p:nvSpPr>
          <p:cNvPr id="3" name="Rectangle: Rounded Corners 2">
            <a:extLst>
              <a:ext uri="{FF2B5EF4-FFF2-40B4-BE49-F238E27FC236}">
                <a16:creationId xmlns:a16="http://schemas.microsoft.com/office/drawing/2014/main" id="{0E7F6443-7533-B2A7-4CBD-148E57F2D246}"/>
              </a:ext>
            </a:extLst>
          </p:cNvPr>
          <p:cNvSpPr/>
          <p:nvPr/>
        </p:nvSpPr>
        <p:spPr>
          <a:xfrm>
            <a:off x="280852" y="1632744"/>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AS OF </a:t>
            </a:r>
            <a:r>
              <a:rPr lang="en-US" sz="2800" b="1" i="1" dirty="0" err="1">
                <a:solidFill>
                  <a:srgbClr val="43127F"/>
                </a:solidFill>
              </a:rPr>
              <a:t>date_time</a:t>
            </a:r>
            <a:endParaRPr lang="en-US" sz="2800" b="1" dirty="0">
              <a:solidFill>
                <a:srgbClr val="43127F"/>
              </a:solidFill>
            </a:endParaRPr>
          </a:p>
        </p:txBody>
      </p:sp>
    </p:spTree>
    <p:extLst>
      <p:ext uri="{BB962C8B-B14F-4D97-AF65-F5344CB8AC3E}">
        <p14:creationId xmlns:p14="http://schemas.microsoft.com/office/powerpoint/2010/main" val="2524965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E72F8A2C-D39F-FF12-C528-4A60B6223CD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227" b="4227"/>
          <a:stretch>
            <a:fillRect/>
          </a:stretch>
        </p:blipFill>
        <p:spPr/>
      </p:pic>
    </p:spTree>
    <p:extLst>
      <p:ext uri="{BB962C8B-B14F-4D97-AF65-F5344CB8AC3E}">
        <p14:creationId xmlns:p14="http://schemas.microsoft.com/office/powerpoint/2010/main" val="2467526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8CE4-1BC9-EC72-B83F-6AF38480EA60}"/>
              </a:ext>
            </a:extLst>
          </p:cNvPr>
          <p:cNvSpPr>
            <a:spLocks noGrp="1"/>
          </p:cNvSpPr>
          <p:nvPr>
            <p:ph type="title"/>
          </p:nvPr>
        </p:nvSpPr>
        <p:spPr/>
        <p:txBody>
          <a:bodyPr/>
          <a:lstStyle/>
          <a:p>
            <a:r>
              <a:rPr lang="en-US" dirty="0"/>
              <a:t>Temporal Query Expressions</a:t>
            </a:r>
          </a:p>
        </p:txBody>
      </p:sp>
      <p:sp>
        <p:nvSpPr>
          <p:cNvPr id="7" name="Rectangle: Rounded Corners 6">
            <a:extLst>
              <a:ext uri="{FF2B5EF4-FFF2-40B4-BE49-F238E27FC236}">
                <a16:creationId xmlns:a16="http://schemas.microsoft.com/office/drawing/2014/main" id="{DB402D81-A64F-CEE3-E9D4-D33D70AA3802}"/>
              </a:ext>
            </a:extLst>
          </p:cNvPr>
          <p:cNvSpPr/>
          <p:nvPr/>
        </p:nvSpPr>
        <p:spPr>
          <a:xfrm>
            <a:off x="280852" y="1632744"/>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AS OF </a:t>
            </a:r>
            <a:r>
              <a:rPr lang="en-US" sz="2800" b="1" i="1" dirty="0" err="1">
                <a:solidFill>
                  <a:srgbClr val="43127F"/>
                </a:solidFill>
              </a:rPr>
              <a:t>date_time</a:t>
            </a:r>
            <a:endParaRPr lang="en-US" sz="2800" b="1" dirty="0">
              <a:solidFill>
                <a:srgbClr val="43127F"/>
              </a:solidFill>
            </a:endParaRPr>
          </a:p>
        </p:txBody>
      </p:sp>
      <p:sp>
        <p:nvSpPr>
          <p:cNvPr id="8" name="Rectangle: Rounded Corners 7">
            <a:extLst>
              <a:ext uri="{FF2B5EF4-FFF2-40B4-BE49-F238E27FC236}">
                <a16:creationId xmlns:a16="http://schemas.microsoft.com/office/drawing/2014/main" id="{C67F437E-16FF-0ECB-27E6-E00355352DA6}"/>
              </a:ext>
            </a:extLst>
          </p:cNvPr>
          <p:cNvSpPr/>
          <p:nvPr/>
        </p:nvSpPr>
        <p:spPr>
          <a:xfrm>
            <a:off x="6374674" y="1626712"/>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FROM </a:t>
            </a:r>
            <a:r>
              <a:rPr lang="en-US" sz="2800" b="1" i="1" dirty="0" err="1">
                <a:solidFill>
                  <a:srgbClr val="43127F"/>
                </a:solidFill>
              </a:rPr>
              <a:t>start_date_time</a:t>
            </a:r>
            <a:r>
              <a:rPr lang="en-US" sz="2800" b="1" dirty="0">
                <a:solidFill>
                  <a:srgbClr val="43127F"/>
                </a:solidFill>
              </a:rPr>
              <a:t> TO </a:t>
            </a:r>
            <a:r>
              <a:rPr lang="en-US" sz="2800" b="1" i="1" dirty="0" err="1">
                <a:solidFill>
                  <a:srgbClr val="43127F"/>
                </a:solidFill>
              </a:rPr>
              <a:t>end_date_time</a:t>
            </a:r>
            <a:endParaRPr lang="en-US" sz="2800" b="1" dirty="0">
              <a:solidFill>
                <a:srgbClr val="43127F"/>
              </a:solidFill>
            </a:endParaRPr>
          </a:p>
        </p:txBody>
      </p:sp>
    </p:spTree>
    <p:extLst>
      <p:ext uri="{BB962C8B-B14F-4D97-AF65-F5344CB8AC3E}">
        <p14:creationId xmlns:p14="http://schemas.microsoft.com/office/powerpoint/2010/main" val="4041932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8CE4-1BC9-EC72-B83F-6AF38480EA60}"/>
              </a:ext>
            </a:extLst>
          </p:cNvPr>
          <p:cNvSpPr>
            <a:spLocks noGrp="1"/>
          </p:cNvSpPr>
          <p:nvPr>
            <p:ph type="title"/>
          </p:nvPr>
        </p:nvSpPr>
        <p:spPr/>
        <p:txBody>
          <a:bodyPr/>
          <a:lstStyle/>
          <a:p>
            <a:r>
              <a:rPr lang="en-US" dirty="0"/>
              <a:t>Temporal Query Expressions</a:t>
            </a:r>
          </a:p>
        </p:txBody>
      </p:sp>
      <p:sp>
        <p:nvSpPr>
          <p:cNvPr id="7" name="Rectangle: Rounded Corners 6">
            <a:extLst>
              <a:ext uri="{FF2B5EF4-FFF2-40B4-BE49-F238E27FC236}">
                <a16:creationId xmlns:a16="http://schemas.microsoft.com/office/drawing/2014/main" id="{5760EDDF-F2A1-B549-00BE-3AF09DF34CF8}"/>
              </a:ext>
            </a:extLst>
          </p:cNvPr>
          <p:cNvSpPr/>
          <p:nvPr/>
        </p:nvSpPr>
        <p:spPr>
          <a:xfrm>
            <a:off x="280852" y="1632744"/>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AS OF </a:t>
            </a:r>
            <a:r>
              <a:rPr lang="en-US" sz="2800" b="1" i="1" dirty="0" err="1">
                <a:solidFill>
                  <a:srgbClr val="43127F"/>
                </a:solidFill>
              </a:rPr>
              <a:t>date_time</a:t>
            </a:r>
            <a:endParaRPr lang="en-US" sz="2800" b="1" dirty="0">
              <a:solidFill>
                <a:srgbClr val="43127F"/>
              </a:solidFill>
            </a:endParaRPr>
          </a:p>
        </p:txBody>
      </p:sp>
      <p:sp>
        <p:nvSpPr>
          <p:cNvPr id="8" name="Rectangle: Rounded Corners 7">
            <a:extLst>
              <a:ext uri="{FF2B5EF4-FFF2-40B4-BE49-F238E27FC236}">
                <a16:creationId xmlns:a16="http://schemas.microsoft.com/office/drawing/2014/main" id="{8CFC0009-055B-2035-7499-C1CB5477C1A2}"/>
              </a:ext>
            </a:extLst>
          </p:cNvPr>
          <p:cNvSpPr/>
          <p:nvPr/>
        </p:nvSpPr>
        <p:spPr>
          <a:xfrm>
            <a:off x="6374674" y="1626712"/>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FROM </a:t>
            </a:r>
            <a:r>
              <a:rPr lang="en-US" sz="2800" b="1" i="1" dirty="0" err="1">
                <a:solidFill>
                  <a:srgbClr val="43127F"/>
                </a:solidFill>
              </a:rPr>
              <a:t>start_date_time</a:t>
            </a:r>
            <a:r>
              <a:rPr lang="en-US" sz="2800" b="1" dirty="0">
                <a:solidFill>
                  <a:srgbClr val="43127F"/>
                </a:solidFill>
              </a:rPr>
              <a:t> TO </a:t>
            </a:r>
            <a:r>
              <a:rPr lang="en-US" sz="2800" b="1" i="1" dirty="0" err="1">
                <a:solidFill>
                  <a:srgbClr val="43127F"/>
                </a:solidFill>
              </a:rPr>
              <a:t>end_date_time</a:t>
            </a:r>
            <a:endParaRPr lang="en-US" sz="2800" b="1" dirty="0">
              <a:solidFill>
                <a:srgbClr val="43127F"/>
              </a:solidFill>
            </a:endParaRPr>
          </a:p>
        </p:txBody>
      </p:sp>
      <p:sp>
        <p:nvSpPr>
          <p:cNvPr id="9" name="Rectangle: Rounded Corners 8">
            <a:extLst>
              <a:ext uri="{FF2B5EF4-FFF2-40B4-BE49-F238E27FC236}">
                <a16:creationId xmlns:a16="http://schemas.microsoft.com/office/drawing/2014/main" id="{2FD8F9E3-5DD7-5A41-B61C-2CB132B911BA}"/>
              </a:ext>
            </a:extLst>
          </p:cNvPr>
          <p:cNvSpPr/>
          <p:nvPr/>
        </p:nvSpPr>
        <p:spPr>
          <a:xfrm>
            <a:off x="289561" y="3172936"/>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BETWEEN </a:t>
            </a:r>
            <a:r>
              <a:rPr lang="en-US" sz="2800" b="1" i="1" dirty="0" err="1">
                <a:solidFill>
                  <a:srgbClr val="43127F"/>
                </a:solidFill>
              </a:rPr>
              <a:t>start_date_time</a:t>
            </a:r>
            <a:r>
              <a:rPr lang="en-US" sz="2800" b="1" dirty="0">
                <a:solidFill>
                  <a:srgbClr val="43127F"/>
                </a:solidFill>
              </a:rPr>
              <a:t> AND </a:t>
            </a:r>
            <a:r>
              <a:rPr lang="en-US" sz="2800" b="1" i="1" dirty="0" err="1">
                <a:solidFill>
                  <a:srgbClr val="43127F"/>
                </a:solidFill>
              </a:rPr>
              <a:t>end_date_time</a:t>
            </a:r>
            <a:endParaRPr lang="en-US" sz="2800" b="1" dirty="0">
              <a:solidFill>
                <a:srgbClr val="43127F"/>
              </a:solidFill>
            </a:endParaRPr>
          </a:p>
        </p:txBody>
      </p:sp>
    </p:spTree>
    <p:extLst>
      <p:ext uri="{BB962C8B-B14F-4D97-AF65-F5344CB8AC3E}">
        <p14:creationId xmlns:p14="http://schemas.microsoft.com/office/powerpoint/2010/main" val="2278500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8CE4-1BC9-EC72-B83F-6AF38480EA60}"/>
              </a:ext>
            </a:extLst>
          </p:cNvPr>
          <p:cNvSpPr>
            <a:spLocks noGrp="1"/>
          </p:cNvSpPr>
          <p:nvPr>
            <p:ph type="title"/>
          </p:nvPr>
        </p:nvSpPr>
        <p:spPr/>
        <p:txBody>
          <a:bodyPr/>
          <a:lstStyle/>
          <a:p>
            <a:r>
              <a:rPr lang="en-US" dirty="0"/>
              <a:t>Temporal Query Expressions</a:t>
            </a:r>
          </a:p>
        </p:txBody>
      </p:sp>
      <p:sp>
        <p:nvSpPr>
          <p:cNvPr id="7" name="Rectangle: Rounded Corners 6">
            <a:extLst>
              <a:ext uri="{FF2B5EF4-FFF2-40B4-BE49-F238E27FC236}">
                <a16:creationId xmlns:a16="http://schemas.microsoft.com/office/drawing/2014/main" id="{16683092-6B8A-7919-CCCC-2B9AD28B6229}"/>
              </a:ext>
            </a:extLst>
          </p:cNvPr>
          <p:cNvSpPr/>
          <p:nvPr/>
        </p:nvSpPr>
        <p:spPr>
          <a:xfrm>
            <a:off x="280852" y="1632744"/>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AS OF </a:t>
            </a:r>
            <a:r>
              <a:rPr lang="en-US" sz="2800" b="1" i="1" dirty="0" err="1">
                <a:solidFill>
                  <a:srgbClr val="43127F"/>
                </a:solidFill>
              </a:rPr>
              <a:t>date_time</a:t>
            </a:r>
            <a:endParaRPr lang="en-US" sz="2800" b="1" dirty="0">
              <a:solidFill>
                <a:srgbClr val="43127F"/>
              </a:solidFill>
            </a:endParaRPr>
          </a:p>
        </p:txBody>
      </p:sp>
      <p:sp>
        <p:nvSpPr>
          <p:cNvPr id="8" name="Rectangle: Rounded Corners 7">
            <a:extLst>
              <a:ext uri="{FF2B5EF4-FFF2-40B4-BE49-F238E27FC236}">
                <a16:creationId xmlns:a16="http://schemas.microsoft.com/office/drawing/2014/main" id="{C9FCDDBA-F335-449D-876D-8E997FB59341}"/>
              </a:ext>
            </a:extLst>
          </p:cNvPr>
          <p:cNvSpPr/>
          <p:nvPr/>
        </p:nvSpPr>
        <p:spPr>
          <a:xfrm>
            <a:off x="6374674" y="1626712"/>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FROM </a:t>
            </a:r>
            <a:r>
              <a:rPr lang="en-US" sz="2800" b="1" i="1" dirty="0" err="1">
                <a:solidFill>
                  <a:srgbClr val="43127F"/>
                </a:solidFill>
              </a:rPr>
              <a:t>start_date_time</a:t>
            </a:r>
            <a:r>
              <a:rPr lang="en-US" sz="2800" b="1" dirty="0">
                <a:solidFill>
                  <a:srgbClr val="43127F"/>
                </a:solidFill>
              </a:rPr>
              <a:t> TO </a:t>
            </a:r>
            <a:r>
              <a:rPr lang="en-US" sz="2800" b="1" i="1" dirty="0" err="1">
                <a:solidFill>
                  <a:srgbClr val="43127F"/>
                </a:solidFill>
              </a:rPr>
              <a:t>end_date_time</a:t>
            </a:r>
            <a:endParaRPr lang="en-US" sz="2800" b="1" dirty="0">
              <a:solidFill>
                <a:srgbClr val="43127F"/>
              </a:solidFill>
            </a:endParaRPr>
          </a:p>
        </p:txBody>
      </p:sp>
      <p:sp>
        <p:nvSpPr>
          <p:cNvPr id="9" name="Rectangle: Rounded Corners 8">
            <a:extLst>
              <a:ext uri="{FF2B5EF4-FFF2-40B4-BE49-F238E27FC236}">
                <a16:creationId xmlns:a16="http://schemas.microsoft.com/office/drawing/2014/main" id="{ED4D2140-27B4-7230-152A-7C2EBE1FCF27}"/>
              </a:ext>
            </a:extLst>
          </p:cNvPr>
          <p:cNvSpPr/>
          <p:nvPr/>
        </p:nvSpPr>
        <p:spPr>
          <a:xfrm>
            <a:off x="289561" y="3172936"/>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BETWEEN </a:t>
            </a:r>
            <a:r>
              <a:rPr lang="en-US" sz="2800" b="1" i="1" dirty="0" err="1">
                <a:solidFill>
                  <a:srgbClr val="43127F"/>
                </a:solidFill>
              </a:rPr>
              <a:t>start_date_time</a:t>
            </a:r>
            <a:r>
              <a:rPr lang="en-US" sz="2800" b="1" dirty="0">
                <a:solidFill>
                  <a:srgbClr val="43127F"/>
                </a:solidFill>
              </a:rPr>
              <a:t> AND </a:t>
            </a:r>
            <a:r>
              <a:rPr lang="en-US" sz="2800" b="1" i="1" dirty="0" err="1">
                <a:solidFill>
                  <a:srgbClr val="43127F"/>
                </a:solidFill>
              </a:rPr>
              <a:t>end_date_time</a:t>
            </a:r>
            <a:endParaRPr lang="en-US" sz="2800" b="1" dirty="0">
              <a:solidFill>
                <a:srgbClr val="43127F"/>
              </a:solidFill>
            </a:endParaRPr>
          </a:p>
        </p:txBody>
      </p:sp>
      <p:sp>
        <p:nvSpPr>
          <p:cNvPr id="10" name="Rectangle: Rounded Corners 9">
            <a:extLst>
              <a:ext uri="{FF2B5EF4-FFF2-40B4-BE49-F238E27FC236}">
                <a16:creationId xmlns:a16="http://schemas.microsoft.com/office/drawing/2014/main" id="{B5F48EB7-950C-A8B9-1B5A-879D9DBC0FA6}"/>
              </a:ext>
            </a:extLst>
          </p:cNvPr>
          <p:cNvSpPr/>
          <p:nvPr/>
        </p:nvSpPr>
        <p:spPr>
          <a:xfrm>
            <a:off x="6365965" y="3172935"/>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CONTAINTED IN (</a:t>
            </a:r>
            <a:r>
              <a:rPr lang="en-US" sz="2800" b="1" i="1" dirty="0" err="1">
                <a:solidFill>
                  <a:srgbClr val="43127F"/>
                </a:solidFill>
              </a:rPr>
              <a:t>start_date_time</a:t>
            </a:r>
            <a:r>
              <a:rPr lang="en-US" sz="2800" b="1" dirty="0">
                <a:solidFill>
                  <a:srgbClr val="43127F"/>
                </a:solidFill>
              </a:rPr>
              <a:t>, </a:t>
            </a:r>
            <a:r>
              <a:rPr lang="en-US" sz="2800" b="1" i="1" dirty="0" err="1">
                <a:solidFill>
                  <a:srgbClr val="43127F"/>
                </a:solidFill>
              </a:rPr>
              <a:t>end_date_time</a:t>
            </a:r>
            <a:r>
              <a:rPr lang="en-US" sz="2800" b="1" dirty="0">
                <a:solidFill>
                  <a:srgbClr val="43127F"/>
                </a:solidFill>
              </a:rPr>
              <a:t>)</a:t>
            </a:r>
          </a:p>
        </p:txBody>
      </p:sp>
    </p:spTree>
    <p:extLst>
      <p:ext uri="{BB962C8B-B14F-4D97-AF65-F5344CB8AC3E}">
        <p14:creationId xmlns:p14="http://schemas.microsoft.com/office/powerpoint/2010/main" val="327951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8CE4-1BC9-EC72-B83F-6AF38480EA60}"/>
              </a:ext>
            </a:extLst>
          </p:cNvPr>
          <p:cNvSpPr>
            <a:spLocks noGrp="1"/>
          </p:cNvSpPr>
          <p:nvPr>
            <p:ph type="title"/>
          </p:nvPr>
        </p:nvSpPr>
        <p:spPr/>
        <p:txBody>
          <a:bodyPr/>
          <a:lstStyle/>
          <a:p>
            <a:r>
              <a:rPr lang="en-US" dirty="0"/>
              <a:t>Temporal Query Expressions</a:t>
            </a:r>
          </a:p>
        </p:txBody>
      </p:sp>
      <p:sp>
        <p:nvSpPr>
          <p:cNvPr id="7" name="Rectangle: Rounded Corners 6">
            <a:extLst>
              <a:ext uri="{FF2B5EF4-FFF2-40B4-BE49-F238E27FC236}">
                <a16:creationId xmlns:a16="http://schemas.microsoft.com/office/drawing/2014/main" id="{16683092-6B8A-7919-CCCC-2B9AD28B6229}"/>
              </a:ext>
            </a:extLst>
          </p:cNvPr>
          <p:cNvSpPr/>
          <p:nvPr/>
        </p:nvSpPr>
        <p:spPr>
          <a:xfrm>
            <a:off x="280852" y="1632744"/>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AS OF </a:t>
            </a:r>
            <a:r>
              <a:rPr lang="en-US" sz="2800" b="1" i="1" dirty="0" err="1">
                <a:solidFill>
                  <a:srgbClr val="43127F"/>
                </a:solidFill>
              </a:rPr>
              <a:t>date_time</a:t>
            </a:r>
            <a:endParaRPr lang="en-US" sz="2800" b="1" dirty="0">
              <a:solidFill>
                <a:srgbClr val="43127F"/>
              </a:solidFill>
            </a:endParaRPr>
          </a:p>
        </p:txBody>
      </p:sp>
      <p:sp>
        <p:nvSpPr>
          <p:cNvPr id="8" name="Rectangle: Rounded Corners 7">
            <a:extLst>
              <a:ext uri="{FF2B5EF4-FFF2-40B4-BE49-F238E27FC236}">
                <a16:creationId xmlns:a16="http://schemas.microsoft.com/office/drawing/2014/main" id="{C9FCDDBA-F335-449D-876D-8E997FB59341}"/>
              </a:ext>
            </a:extLst>
          </p:cNvPr>
          <p:cNvSpPr/>
          <p:nvPr/>
        </p:nvSpPr>
        <p:spPr>
          <a:xfrm>
            <a:off x="6374674" y="1626712"/>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FROM </a:t>
            </a:r>
            <a:r>
              <a:rPr lang="en-US" sz="2800" b="1" i="1" dirty="0" err="1">
                <a:solidFill>
                  <a:srgbClr val="43127F"/>
                </a:solidFill>
              </a:rPr>
              <a:t>start_date_time</a:t>
            </a:r>
            <a:r>
              <a:rPr lang="en-US" sz="2800" b="1" dirty="0">
                <a:solidFill>
                  <a:srgbClr val="43127F"/>
                </a:solidFill>
              </a:rPr>
              <a:t> TO </a:t>
            </a:r>
            <a:r>
              <a:rPr lang="en-US" sz="2800" b="1" i="1" dirty="0" err="1">
                <a:solidFill>
                  <a:srgbClr val="43127F"/>
                </a:solidFill>
              </a:rPr>
              <a:t>end_date_time</a:t>
            </a:r>
            <a:endParaRPr lang="en-US" sz="2800" b="1" dirty="0">
              <a:solidFill>
                <a:srgbClr val="43127F"/>
              </a:solidFill>
            </a:endParaRPr>
          </a:p>
        </p:txBody>
      </p:sp>
      <p:sp>
        <p:nvSpPr>
          <p:cNvPr id="9" name="Rectangle: Rounded Corners 8">
            <a:extLst>
              <a:ext uri="{FF2B5EF4-FFF2-40B4-BE49-F238E27FC236}">
                <a16:creationId xmlns:a16="http://schemas.microsoft.com/office/drawing/2014/main" id="{ED4D2140-27B4-7230-152A-7C2EBE1FCF27}"/>
              </a:ext>
            </a:extLst>
          </p:cNvPr>
          <p:cNvSpPr/>
          <p:nvPr/>
        </p:nvSpPr>
        <p:spPr>
          <a:xfrm>
            <a:off x="289561" y="3172936"/>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BETWEEN </a:t>
            </a:r>
            <a:r>
              <a:rPr lang="en-US" sz="2800" b="1" i="1" dirty="0" err="1">
                <a:solidFill>
                  <a:srgbClr val="43127F"/>
                </a:solidFill>
              </a:rPr>
              <a:t>start_date_time</a:t>
            </a:r>
            <a:r>
              <a:rPr lang="en-US" sz="2800" b="1" dirty="0">
                <a:solidFill>
                  <a:srgbClr val="43127F"/>
                </a:solidFill>
              </a:rPr>
              <a:t> AND </a:t>
            </a:r>
            <a:r>
              <a:rPr lang="en-US" sz="2800" b="1" i="1" dirty="0" err="1">
                <a:solidFill>
                  <a:srgbClr val="43127F"/>
                </a:solidFill>
              </a:rPr>
              <a:t>end_date_time</a:t>
            </a:r>
            <a:endParaRPr lang="en-US" sz="2800" b="1" dirty="0">
              <a:solidFill>
                <a:srgbClr val="43127F"/>
              </a:solidFill>
            </a:endParaRPr>
          </a:p>
        </p:txBody>
      </p:sp>
      <p:sp>
        <p:nvSpPr>
          <p:cNvPr id="10" name="Rectangle: Rounded Corners 9">
            <a:extLst>
              <a:ext uri="{FF2B5EF4-FFF2-40B4-BE49-F238E27FC236}">
                <a16:creationId xmlns:a16="http://schemas.microsoft.com/office/drawing/2014/main" id="{B5F48EB7-950C-A8B9-1B5A-879D9DBC0FA6}"/>
              </a:ext>
            </a:extLst>
          </p:cNvPr>
          <p:cNvSpPr/>
          <p:nvPr/>
        </p:nvSpPr>
        <p:spPr>
          <a:xfrm>
            <a:off x="6365965" y="3172935"/>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CONTAINTED IN (</a:t>
            </a:r>
            <a:r>
              <a:rPr lang="en-US" sz="2800" b="1" i="1" dirty="0" err="1">
                <a:solidFill>
                  <a:srgbClr val="43127F"/>
                </a:solidFill>
              </a:rPr>
              <a:t>start_date_time</a:t>
            </a:r>
            <a:r>
              <a:rPr lang="en-US" sz="2800" b="1" dirty="0">
                <a:solidFill>
                  <a:srgbClr val="43127F"/>
                </a:solidFill>
              </a:rPr>
              <a:t>, </a:t>
            </a:r>
            <a:r>
              <a:rPr lang="en-US" sz="2800" b="1" i="1" dirty="0" err="1">
                <a:solidFill>
                  <a:srgbClr val="43127F"/>
                </a:solidFill>
              </a:rPr>
              <a:t>end_date_time</a:t>
            </a:r>
            <a:r>
              <a:rPr lang="en-US" sz="2800" b="1" dirty="0">
                <a:solidFill>
                  <a:srgbClr val="43127F"/>
                </a:solidFill>
              </a:rPr>
              <a:t>)</a:t>
            </a:r>
          </a:p>
        </p:txBody>
      </p:sp>
      <p:sp>
        <p:nvSpPr>
          <p:cNvPr id="11" name="Rectangle: Rounded Corners 10">
            <a:extLst>
              <a:ext uri="{FF2B5EF4-FFF2-40B4-BE49-F238E27FC236}">
                <a16:creationId xmlns:a16="http://schemas.microsoft.com/office/drawing/2014/main" id="{DDF62BDA-581F-65DC-3D56-0E4BC6343163}"/>
              </a:ext>
            </a:extLst>
          </p:cNvPr>
          <p:cNvSpPr/>
          <p:nvPr/>
        </p:nvSpPr>
        <p:spPr>
          <a:xfrm>
            <a:off x="3327763" y="4713127"/>
            <a:ext cx="5536474" cy="1188833"/>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3127F"/>
                </a:solidFill>
              </a:rPr>
              <a:t>ALL</a:t>
            </a:r>
          </a:p>
        </p:txBody>
      </p:sp>
    </p:spTree>
    <p:extLst>
      <p:ext uri="{BB962C8B-B14F-4D97-AF65-F5344CB8AC3E}">
        <p14:creationId xmlns:p14="http://schemas.microsoft.com/office/powerpoint/2010/main" val="751161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734F8-C35F-7A1E-5C2A-CBF288C3DB11}"/>
              </a:ext>
            </a:extLst>
          </p:cNvPr>
          <p:cNvSpPr>
            <a:spLocks noGrp="1"/>
          </p:cNvSpPr>
          <p:nvPr>
            <p:ph type="title"/>
          </p:nvPr>
        </p:nvSpPr>
        <p:spPr/>
        <p:txBody>
          <a:bodyPr/>
          <a:lstStyle/>
          <a:p>
            <a:r>
              <a:rPr lang="en-US" dirty="0"/>
              <a:t>What are common use cases for using temporal tables?</a:t>
            </a:r>
          </a:p>
        </p:txBody>
      </p:sp>
      <p:sp>
        <p:nvSpPr>
          <p:cNvPr id="3" name="Text Placeholder 2">
            <a:extLst>
              <a:ext uri="{FF2B5EF4-FFF2-40B4-BE49-F238E27FC236}">
                <a16:creationId xmlns:a16="http://schemas.microsoft.com/office/drawing/2014/main" id="{66A4F779-B355-2ACA-DFE2-04C19B410943}"/>
              </a:ext>
            </a:extLst>
          </p:cNvPr>
          <p:cNvSpPr>
            <a:spLocks noGrp="1"/>
          </p:cNvSpPr>
          <p:nvPr>
            <p:ph type="body" idx="1"/>
          </p:nvPr>
        </p:nvSpPr>
        <p:spPr/>
        <p:txBody>
          <a:bodyPr/>
          <a:lstStyle/>
          <a:p>
            <a:r>
              <a:rPr lang="en-US" dirty="0"/>
              <a:t>Time Travelling Data: SQL Server Temporal Tables</a:t>
            </a:r>
          </a:p>
        </p:txBody>
      </p:sp>
    </p:spTree>
    <p:extLst>
      <p:ext uri="{BB962C8B-B14F-4D97-AF65-F5344CB8AC3E}">
        <p14:creationId xmlns:p14="http://schemas.microsoft.com/office/powerpoint/2010/main" val="726484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5000" b="-1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51014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1F008-3DB9-5772-7181-0C7DF837C533}"/>
              </a:ext>
            </a:extLst>
          </p:cNvPr>
          <p:cNvSpPr>
            <a:spLocks noGrp="1"/>
          </p:cNvSpPr>
          <p:nvPr>
            <p:ph type="title"/>
          </p:nvPr>
        </p:nvSpPr>
        <p:spPr/>
        <p:txBody>
          <a:bodyPr/>
          <a:lstStyle/>
          <a:p>
            <a:r>
              <a:rPr lang="en-US" dirty="0"/>
              <a:t>Time to Engage</a:t>
            </a:r>
          </a:p>
        </p:txBody>
      </p:sp>
      <p:sp>
        <p:nvSpPr>
          <p:cNvPr id="3" name="Content Placeholder 2">
            <a:extLst>
              <a:ext uri="{FF2B5EF4-FFF2-40B4-BE49-F238E27FC236}">
                <a16:creationId xmlns:a16="http://schemas.microsoft.com/office/drawing/2014/main" id="{07764A13-58D7-3732-238C-3982B55A63E5}"/>
              </a:ext>
            </a:extLst>
          </p:cNvPr>
          <p:cNvSpPr>
            <a:spLocks noGrp="1"/>
          </p:cNvSpPr>
          <p:nvPr>
            <p:ph idx="1"/>
          </p:nvPr>
        </p:nvSpPr>
        <p:spPr/>
        <p:txBody>
          <a:bodyPr/>
          <a:lstStyle/>
          <a:p>
            <a:r>
              <a:rPr lang="en-US" dirty="0"/>
              <a:t>Let’s create some temporal tables</a:t>
            </a:r>
          </a:p>
          <a:p>
            <a:r>
              <a:rPr lang="en-US" dirty="0"/>
              <a:t>INSERTs, UPDATEs, and DELETEs, oh my</a:t>
            </a:r>
          </a:p>
          <a:p>
            <a:r>
              <a:rPr lang="en-US" dirty="0"/>
              <a:t>Roads? Where we are going we don’t need roads</a:t>
            </a:r>
          </a:p>
        </p:txBody>
      </p:sp>
    </p:spTree>
    <p:extLst>
      <p:ext uri="{BB962C8B-B14F-4D97-AF65-F5344CB8AC3E}">
        <p14:creationId xmlns:p14="http://schemas.microsoft.com/office/powerpoint/2010/main" val="35889841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A2189-505C-898E-7685-8287AD6A8A60}"/>
              </a:ext>
            </a:extLst>
          </p:cNvPr>
          <p:cNvSpPr>
            <a:spLocks noGrp="1"/>
          </p:cNvSpPr>
          <p:nvPr>
            <p:ph type="title"/>
          </p:nvPr>
        </p:nvSpPr>
        <p:spPr/>
        <p:txBody>
          <a:bodyPr/>
          <a:lstStyle/>
          <a:p>
            <a:r>
              <a:rPr lang="en-US" dirty="0"/>
              <a:t>Temporal Tables in Entity Framework</a:t>
            </a:r>
          </a:p>
        </p:txBody>
      </p:sp>
      <p:sp>
        <p:nvSpPr>
          <p:cNvPr id="3" name="Text Placeholder 2">
            <a:extLst>
              <a:ext uri="{FF2B5EF4-FFF2-40B4-BE49-F238E27FC236}">
                <a16:creationId xmlns:a16="http://schemas.microsoft.com/office/drawing/2014/main" id="{884ECA64-1452-B229-4B10-7D8318B58187}"/>
              </a:ext>
            </a:extLst>
          </p:cNvPr>
          <p:cNvSpPr>
            <a:spLocks noGrp="1"/>
          </p:cNvSpPr>
          <p:nvPr>
            <p:ph type="body" idx="1"/>
          </p:nvPr>
        </p:nvSpPr>
        <p:spPr/>
        <p:txBody>
          <a:bodyPr/>
          <a:lstStyle/>
          <a:p>
            <a:r>
              <a:rPr lang="en-US" dirty="0"/>
              <a:t>Time Travelling Data</a:t>
            </a:r>
          </a:p>
        </p:txBody>
      </p:sp>
    </p:spTree>
    <p:extLst>
      <p:ext uri="{BB962C8B-B14F-4D97-AF65-F5344CB8AC3E}">
        <p14:creationId xmlns:p14="http://schemas.microsoft.com/office/powerpoint/2010/main" val="41048798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8C37C-0E8E-B202-D69A-D3EC785E0041}"/>
              </a:ext>
            </a:extLst>
          </p:cNvPr>
          <p:cNvSpPr>
            <a:spLocks noGrp="1"/>
          </p:cNvSpPr>
          <p:nvPr>
            <p:ph type="title"/>
          </p:nvPr>
        </p:nvSpPr>
        <p:spPr>
          <a:xfrm>
            <a:off x="839788" y="457200"/>
            <a:ext cx="4246562" cy="1600200"/>
          </a:xfrm>
        </p:spPr>
        <p:txBody>
          <a:bodyPr/>
          <a:lstStyle/>
          <a:p>
            <a:r>
              <a:rPr lang="en-US" dirty="0"/>
              <a:t>Temporal Tables in Entity Framework</a:t>
            </a:r>
          </a:p>
        </p:txBody>
      </p:sp>
      <p:pic>
        <p:nvPicPr>
          <p:cNvPr id="6" name="Picture Placeholder 5">
            <a:extLst>
              <a:ext uri="{FF2B5EF4-FFF2-40B4-BE49-F238E27FC236}">
                <a16:creationId xmlns:a16="http://schemas.microsoft.com/office/drawing/2014/main" id="{742A5882-7F39-C276-E604-DA81A2575CF2}"/>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7517" b="7517"/>
          <a:stretch>
            <a:fillRect/>
          </a:stretch>
        </p:blipFill>
        <p:spPr/>
      </p:pic>
      <p:sp>
        <p:nvSpPr>
          <p:cNvPr id="4" name="Text Placeholder 3">
            <a:extLst>
              <a:ext uri="{FF2B5EF4-FFF2-40B4-BE49-F238E27FC236}">
                <a16:creationId xmlns:a16="http://schemas.microsoft.com/office/drawing/2014/main" id="{FEDCEAAD-5308-C9A9-7411-3E4D41D9DBFB}"/>
              </a:ext>
            </a:extLst>
          </p:cNvPr>
          <p:cNvSpPr>
            <a:spLocks noGrp="1"/>
          </p:cNvSpPr>
          <p:nvPr>
            <p:ph type="body" sz="half" idx="2"/>
          </p:nvPr>
        </p:nvSpPr>
        <p:spPr/>
        <p:txBody>
          <a:bodyPr/>
          <a:lstStyle/>
          <a:p>
            <a:r>
              <a:rPr lang="en-US" dirty="0"/>
              <a:t>Support added in EF Core 6.0</a:t>
            </a:r>
          </a:p>
        </p:txBody>
      </p:sp>
    </p:spTree>
    <p:extLst>
      <p:ext uri="{BB962C8B-B14F-4D97-AF65-F5344CB8AC3E}">
        <p14:creationId xmlns:p14="http://schemas.microsoft.com/office/powerpoint/2010/main" val="24763976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36FE6-A950-6305-1DB3-8EE469E2735B}"/>
              </a:ext>
            </a:extLst>
          </p:cNvPr>
          <p:cNvSpPr>
            <a:spLocks noGrp="1"/>
          </p:cNvSpPr>
          <p:nvPr>
            <p:ph type="title"/>
          </p:nvPr>
        </p:nvSpPr>
        <p:spPr>
          <a:xfrm>
            <a:off x="838200" y="365125"/>
            <a:ext cx="10896600" cy="1325563"/>
          </a:xfrm>
        </p:spPr>
        <p:txBody>
          <a:bodyPr/>
          <a:lstStyle/>
          <a:p>
            <a:r>
              <a:rPr lang="en-US" dirty="0"/>
              <a:t>Temporal Tables in Entity Framework</a:t>
            </a:r>
          </a:p>
        </p:txBody>
      </p:sp>
      <p:pic>
        <p:nvPicPr>
          <p:cNvPr id="3" name="Picture 2">
            <a:extLst>
              <a:ext uri="{FF2B5EF4-FFF2-40B4-BE49-F238E27FC236}">
                <a16:creationId xmlns:a16="http://schemas.microsoft.com/office/drawing/2014/main" id="{EF165683-CE24-3961-F2BB-11693A9C5A84}"/>
              </a:ext>
            </a:extLst>
          </p:cNvPr>
          <p:cNvPicPr>
            <a:picLocks noChangeAspect="1"/>
          </p:cNvPicPr>
          <p:nvPr/>
        </p:nvPicPr>
        <p:blipFill>
          <a:blip r:embed="rId3"/>
          <a:stretch>
            <a:fillRect/>
          </a:stretch>
        </p:blipFill>
        <p:spPr>
          <a:xfrm>
            <a:off x="1904415" y="2338235"/>
            <a:ext cx="8383170" cy="2181529"/>
          </a:xfrm>
          <a:prstGeom prst="rect">
            <a:avLst/>
          </a:prstGeom>
        </p:spPr>
      </p:pic>
    </p:spTree>
    <p:extLst>
      <p:ext uri="{BB962C8B-B14F-4D97-AF65-F5344CB8AC3E}">
        <p14:creationId xmlns:p14="http://schemas.microsoft.com/office/powerpoint/2010/main" val="3600641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2D45CE0A-0313-CE86-553A-8D1302952D1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227" b="4227"/>
          <a:stretch>
            <a:fillRect/>
          </a:stretch>
        </p:blipFill>
        <p:spPr/>
      </p:pic>
    </p:spTree>
    <p:extLst>
      <p:ext uri="{BB962C8B-B14F-4D97-AF65-F5344CB8AC3E}">
        <p14:creationId xmlns:p14="http://schemas.microsoft.com/office/powerpoint/2010/main" val="16381177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8A5B7-5AF3-37D5-BACA-201CF15F53B6}"/>
              </a:ext>
            </a:extLst>
          </p:cNvPr>
          <p:cNvSpPr>
            <a:spLocks noGrp="1"/>
          </p:cNvSpPr>
          <p:nvPr>
            <p:ph type="title"/>
          </p:nvPr>
        </p:nvSpPr>
        <p:spPr>
          <a:xfrm>
            <a:off x="838200" y="365125"/>
            <a:ext cx="10858500" cy="1325563"/>
          </a:xfrm>
        </p:spPr>
        <p:txBody>
          <a:bodyPr/>
          <a:lstStyle/>
          <a:p>
            <a:r>
              <a:rPr lang="en-US" dirty="0"/>
              <a:t>Temporal Tables in Entity Framework</a:t>
            </a:r>
          </a:p>
        </p:txBody>
      </p:sp>
      <p:sp>
        <p:nvSpPr>
          <p:cNvPr id="3" name="Content Placeholder 2">
            <a:extLst>
              <a:ext uri="{FF2B5EF4-FFF2-40B4-BE49-F238E27FC236}">
                <a16:creationId xmlns:a16="http://schemas.microsoft.com/office/drawing/2014/main" id="{CB99ADAE-ADBD-25C9-4205-C31FF7285D3D}"/>
              </a:ext>
            </a:extLst>
          </p:cNvPr>
          <p:cNvSpPr>
            <a:spLocks noGrp="1"/>
          </p:cNvSpPr>
          <p:nvPr>
            <p:ph idx="1"/>
          </p:nvPr>
        </p:nvSpPr>
        <p:spPr/>
        <p:txBody>
          <a:bodyPr/>
          <a:lstStyle/>
          <a:p>
            <a:r>
              <a:rPr lang="en-US" dirty="0"/>
              <a:t>Creation of temporal tables using EF Core migrations</a:t>
            </a:r>
          </a:p>
          <a:p>
            <a:r>
              <a:rPr lang="en-US" dirty="0"/>
              <a:t>Transformations of existing tables into temporal tables</a:t>
            </a:r>
          </a:p>
          <a:p>
            <a:r>
              <a:rPr lang="en-US" dirty="0"/>
              <a:t>Querying historical data</a:t>
            </a:r>
          </a:p>
          <a:p>
            <a:r>
              <a:rPr lang="en-US" dirty="0"/>
              <a:t>Restoring data from some point in the past</a:t>
            </a:r>
          </a:p>
        </p:txBody>
      </p:sp>
    </p:spTree>
    <p:extLst>
      <p:ext uri="{BB962C8B-B14F-4D97-AF65-F5344CB8AC3E}">
        <p14:creationId xmlns:p14="http://schemas.microsoft.com/office/powerpoint/2010/main" val="32311132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7BB1F-8649-0C9E-6F6D-6D7CF84D2E45}"/>
              </a:ext>
            </a:extLst>
          </p:cNvPr>
          <p:cNvSpPr>
            <a:spLocks noGrp="1"/>
          </p:cNvSpPr>
          <p:nvPr>
            <p:ph type="title"/>
          </p:nvPr>
        </p:nvSpPr>
        <p:spPr/>
        <p:txBody>
          <a:bodyPr/>
          <a:lstStyle/>
          <a:p>
            <a:r>
              <a:rPr lang="en-US" dirty="0"/>
              <a:t>LINQ Extension Methods</a:t>
            </a:r>
          </a:p>
        </p:txBody>
      </p:sp>
      <p:sp>
        <p:nvSpPr>
          <p:cNvPr id="5" name="Rectangle: Rounded Corners 4">
            <a:extLst>
              <a:ext uri="{FF2B5EF4-FFF2-40B4-BE49-F238E27FC236}">
                <a16:creationId xmlns:a16="http://schemas.microsoft.com/office/drawing/2014/main" id="{49718A88-CA24-D84D-361F-EF3127CF6016}"/>
              </a:ext>
            </a:extLst>
          </p:cNvPr>
          <p:cNvSpPr/>
          <p:nvPr/>
        </p:nvSpPr>
        <p:spPr>
          <a:xfrm>
            <a:off x="4339250" y="3870688"/>
            <a:ext cx="3513500" cy="834231"/>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43127F"/>
                </a:solidFill>
              </a:rPr>
              <a:t>TemporalBetween</a:t>
            </a:r>
            <a:endParaRPr lang="en-US" sz="2800" b="1" dirty="0">
              <a:solidFill>
                <a:srgbClr val="43127F"/>
              </a:solidFill>
            </a:endParaRPr>
          </a:p>
        </p:txBody>
      </p:sp>
      <p:sp>
        <p:nvSpPr>
          <p:cNvPr id="7" name="Rectangle: Rounded Corners 6">
            <a:extLst>
              <a:ext uri="{FF2B5EF4-FFF2-40B4-BE49-F238E27FC236}">
                <a16:creationId xmlns:a16="http://schemas.microsoft.com/office/drawing/2014/main" id="{E1E9968F-B5D7-841A-2F89-B9530A40DA9E}"/>
              </a:ext>
            </a:extLst>
          </p:cNvPr>
          <p:cNvSpPr/>
          <p:nvPr/>
        </p:nvSpPr>
        <p:spPr>
          <a:xfrm>
            <a:off x="8339750" y="3870688"/>
            <a:ext cx="3513500" cy="834231"/>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43127F"/>
                </a:solidFill>
              </a:rPr>
              <a:t>TemporalContainedIn</a:t>
            </a:r>
            <a:endParaRPr lang="en-US" sz="2800" b="1" dirty="0">
              <a:solidFill>
                <a:srgbClr val="43127F"/>
              </a:solidFill>
            </a:endParaRPr>
          </a:p>
        </p:txBody>
      </p:sp>
      <p:sp>
        <p:nvSpPr>
          <p:cNvPr id="8" name="Rectangle: Rounded Corners 7">
            <a:extLst>
              <a:ext uri="{FF2B5EF4-FFF2-40B4-BE49-F238E27FC236}">
                <a16:creationId xmlns:a16="http://schemas.microsoft.com/office/drawing/2014/main" id="{458F8429-9AC3-E714-196F-6BCC6C9FF3C8}"/>
              </a:ext>
            </a:extLst>
          </p:cNvPr>
          <p:cNvSpPr/>
          <p:nvPr/>
        </p:nvSpPr>
        <p:spPr>
          <a:xfrm>
            <a:off x="338750" y="3866322"/>
            <a:ext cx="3513500" cy="834231"/>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43127F"/>
                </a:solidFill>
              </a:rPr>
              <a:t>TemporalFromTo</a:t>
            </a:r>
            <a:endParaRPr lang="en-US" sz="2800" b="1" dirty="0">
              <a:solidFill>
                <a:srgbClr val="43127F"/>
              </a:solidFill>
            </a:endParaRPr>
          </a:p>
        </p:txBody>
      </p:sp>
      <p:sp>
        <p:nvSpPr>
          <p:cNvPr id="9" name="Rectangle: Rounded Corners 8">
            <a:extLst>
              <a:ext uri="{FF2B5EF4-FFF2-40B4-BE49-F238E27FC236}">
                <a16:creationId xmlns:a16="http://schemas.microsoft.com/office/drawing/2014/main" id="{ACF3125C-C4CF-CCC0-1804-AECA40B16A1F}"/>
              </a:ext>
            </a:extLst>
          </p:cNvPr>
          <p:cNvSpPr/>
          <p:nvPr/>
        </p:nvSpPr>
        <p:spPr>
          <a:xfrm>
            <a:off x="2205650" y="2408997"/>
            <a:ext cx="3513500" cy="834231"/>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43127F"/>
                </a:solidFill>
              </a:rPr>
              <a:t>TemporalAll</a:t>
            </a:r>
            <a:endParaRPr lang="en-US" sz="2800" b="1" dirty="0">
              <a:solidFill>
                <a:srgbClr val="43127F"/>
              </a:solidFill>
            </a:endParaRPr>
          </a:p>
        </p:txBody>
      </p:sp>
      <p:sp>
        <p:nvSpPr>
          <p:cNvPr id="10" name="Rectangle: Rounded Corners 9">
            <a:extLst>
              <a:ext uri="{FF2B5EF4-FFF2-40B4-BE49-F238E27FC236}">
                <a16:creationId xmlns:a16="http://schemas.microsoft.com/office/drawing/2014/main" id="{455F9ABD-1F08-8723-193D-DC7CC7B3FDF1}"/>
              </a:ext>
            </a:extLst>
          </p:cNvPr>
          <p:cNvSpPr/>
          <p:nvPr/>
        </p:nvSpPr>
        <p:spPr>
          <a:xfrm>
            <a:off x="6472850" y="2408997"/>
            <a:ext cx="3513500" cy="834231"/>
          </a:xfrm>
          <a:prstGeom prst="roundRect">
            <a:avLst/>
          </a:prstGeom>
          <a:solidFill>
            <a:srgbClr val="AC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43127F"/>
                </a:solidFill>
              </a:rPr>
              <a:t>TemporalAsOf</a:t>
            </a:r>
            <a:endParaRPr lang="en-US" sz="2800" b="1" dirty="0">
              <a:solidFill>
                <a:srgbClr val="43127F"/>
              </a:solidFill>
            </a:endParaRPr>
          </a:p>
        </p:txBody>
      </p:sp>
    </p:spTree>
    <p:extLst>
      <p:ext uri="{BB962C8B-B14F-4D97-AF65-F5344CB8AC3E}">
        <p14:creationId xmlns:p14="http://schemas.microsoft.com/office/powerpoint/2010/main" val="4057049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4BD70DA-CE30-003D-DDEA-FDCA2FBCAE1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rgbClr val="43127F"/>
                </a:solidFill>
                <a:latin typeface="Kamerik205 8" panose="020B0803030600020004" pitchFamily="34" charset="0"/>
                <a:ea typeface="+mj-ea"/>
                <a:cs typeface="+mj-cs"/>
              </a:defRPr>
            </a:lvl1pPr>
          </a:lstStyle>
          <a:p>
            <a:r>
              <a:rPr lang="en-US" dirty="0"/>
              <a:t>Thank You!</a:t>
            </a:r>
          </a:p>
        </p:txBody>
      </p:sp>
      <p:sp>
        <p:nvSpPr>
          <p:cNvPr id="13" name="Content Placeholder 2">
            <a:extLst>
              <a:ext uri="{FF2B5EF4-FFF2-40B4-BE49-F238E27FC236}">
                <a16:creationId xmlns:a16="http://schemas.microsoft.com/office/drawing/2014/main" id="{CFC7B9AF-72DC-9D57-1662-C7752D26E0B2}"/>
              </a:ext>
            </a:extLst>
          </p:cNvPr>
          <p:cNvSpPr txBox="1">
            <a:spLocks/>
          </p:cNvSpPr>
          <p:nvPr/>
        </p:nvSpPr>
        <p:spPr>
          <a:xfrm>
            <a:off x="765175" y="1638152"/>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endParaRPr lang="en-US" sz="4000" dirty="0">
              <a:solidFill>
                <a:schemeClr val="tx1"/>
              </a:solidFill>
            </a:endParaRP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14" name="Picture 13">
            <a:extLst>
              <a:ext uri="{FF2B5EF4-FFF2-40B4-BE49-F238E27FC236}">
                <a16:creationId xmlns:a16="http://schemas.microsoft.com/office/drawing/2014/main" id="{92E4CB4E-8C08-B445-48E7-051D2EFC20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197" y="1776928"/>
            <a:ext cx="489978" cy="450483"/>
          </a:xfrm>
          <a:prstGeom prst="rect">
            <a:avLst/>
          </a:prstGeom>
        </p:spPr>
      </p:pic>
      <p:pic>
        <p:nvPicPr>
          <p:cNvPr id="15" name="Picture 14">
            <a:extLst>
              <a:ext uri="{FF2B5EF4-FFF2-40B4-BE49-F238E27FC236}">
                <a16:creationId xmlns:a16="http://schemas.microsoft.com/office/drawing/2014/main" id="{3C415D17-BDB4-755C-FE49-16935BBD18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786" y="2435063"/>
            <a:ext cx="480742" cy="480742"/>
          </a:xfrm>
          <a:prstGeom prst="rect">
            <a:avLst/>
          </a:prstGeom>
        </p:spPr>
      </p:pic>
      <p:pic>
        <p:nvPicPr>
          <p:cNvPr id="16" name="Picture 15">
            <a:extLst>
              <a:ext uri="{FF2B5EF4-FFF2-40B4-BE49-F238E27FC236}">
                <a16:creationId xmlns:a16="http://schemas.microsoft.com/office/drawing/2014/main" id="{C7E7DA4C-44B7-C271-B7BC-D5F30BE689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86" y="3011339"/>
            <a:ext cx="489978" cy="489978"/>
          </a:xfrm>
          <a:prstGeom prst="rect">
            <a:avLst/>
          </a:prstGeom>
          <a:ln>
            <a:noFill/>
          </a:ln>
        </p:spPr>
      </p:pic>
      <p:pic>
        <p:nvPicPr>
          <p:cNvPr id="17" name="Picture 16">
            <a:extLst>
              <a:ext uri="{FF2B5EF4-FFF2-40B4-BE49-F238E27FC236}">
                <a16:creationId xmlns:a16="http://schemas.microsoft.com/office/drawing/2014/main" id="{4739A9D3-FD91-7E57-6194-0DC236E740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86" y="3727672"/>
            <a:ext cx="480742" cy="480742"/>
          </a:xfrm>
          <a:prstGeom prst="rect">
            <a:avLst/>
          </a:prstGeom>
        </p:spPr>
      </p:pic>
      <p:pic>
        <p:nvPicPr>
          <p:cNvPr id="18" name="Picture 17">
            <a:extLst>
              <a:ext uri="{FF2B5EF4-FFF2-40B4-BE49-F238E27FC236}">
                <a16:creationId xmlns:a16="http://schemas.microsoft.com/office/drawing/2014/main" id="{169C73A7-6F0E-8D68-83CF-18CB5699B9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4711" y="4365792"/>
            <a:ext cx="445655" cy="445655"/>
          </a:xfrm>
          <a:prstGeom prst="rect">
            <a:avLst/>
          </a:prstGeom>
        </p:spPr>
      </p:pic>
      <p:pic>
        <p:nvPicPr>
          <p:cNvPr id="2" name="Picture 1">
            <a:extLst>
              <a:ext uri="{FF2B5EF4-FFF2-40B4-BE49-F238E27FC236}">
                <a16:creationId xmlns:a16="http://schemas.microsoft.com/office/drawing/2014/main" id="{470F6C6B-DDBD-6C98-61C3-BB400D5BF3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6" name="TextBox 5">
            <a:extLst>
              <a:ext uri="{FF2B5EF4-FFF2-40B4-BE49-F238E27FC236}">
                <a16:creationId xmlns:a16="http://schemas.microsoft.com/office/drawing/2014/main" id="{AA700022-3218-762D-C1E8-F3C863A1483E}"/>
              </a:ext>
            </a:extLst>
          </p:cNvPr>
          <p:cNvSpPr txBox="1"/>
          <p:nvPr/>
        </p:nvSpPr>
        <p:spPr>
          <a:xfrm>
            <a:off x="838200" y="5445866"/>
            <a:ext cx="6788965" cy="646331"/>
          </a:xfrm>
          <a:prstGeom prst="rect">
            <a:avLst/>
          </a:prstGeom>
          <a:noFill/>
        </p:spPr>
        <p:txBody>
          <a:bodyPr wrap="square">
            <a:spAutoFit/>
          </a:bodyPr>
          <a:lstStyle/>
          <a:p>
            <a:r>
              <a:rPr lang="en-US" sz="3600" dirty="0" err="1">
                <a:solidFill>
                  <a:srgbClr val="2F2F2F"/>
                </a:solidFill>
              </a:rPr>
              <a:t>TaleLearnCode</a:t>
            </a:r>
            <a:r>
              <a:rPr lang="en-US" sz="3600" dirty="0">
                <a:solidFill>
                  <a:srgbClr val="2F2F2F"/>
                </a:solidFill>
              </a:rPr>
              <a:t>/TimeTravellingData</a:t>
            </a:r>
          </a:p>
        </p:txBody>
      </p:sp>
      <p:pic>
        <p:nvPicPr>
          <p:cNvPr id="1026" name="Picture 2" descr="See the source image">
            <a:extLst>
              <a:ext uri="{FF2B5EF4-FFF2-40B4-BE49-F238E27FC236}">
                <a16:creationId xmlns:a16="http://schemas.microsoft.com/office/drawing/2014/main" id="{3873B239-E85B-6A3C-2B34-47B71A9D1FE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1577" r="21180"/>
          <a:stretch/>
        </p:blipFill>
        <p:spPr bwMode="auto">
          <a:xfrm>
            <a:off x="283947" y="5549927"/>
            <a:ext cx="445655" cy="438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4292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30789407-6F3C-A408-6562-49C35A6009E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227" b="4227"/>
          <a:stretch>
            <a:fillRect/>
          </a:stretch>
        </p:blipFill>
        <p:spPr/>
      </p:pic>
    </p:spTree>
    <p:extLst>
      <p:ext uri="{BB962C8B-B14F-4D97-AF65-F5344CB8AC3E}">
        <p14:creationId xmlns:p14="http://schemas.microsoft.com/office/powerpoint/2010/main" val="3065168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DF2CFFAB-E75C-F597-6897-985595CC6FD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227" b="4227"/>
          <a:stretch>
            <a:fillRect/>
          </a:stretch>
        </p:blipFill>
        <p:spPr/>
      </p:pic>
    </p:spTree>
    <p:extLst>
      <p:ext uri="{BB962C8B-B14F-4D97-AF65-F5344CB8AC3E}">
        <p14:creationId xmlns:p14="http://schemas.microsoft.com/office/powerpoint/2010/main" val="4038019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734F8-C35F-7A1E-5C2A-CBF288C3DB11}"/>
              </a:ext>
            </a:extLst>
          </p:cNvPr>
          <p:cNvSpPr>
            <a:spLocks noGrp="1"/>
          </p:cNvSpPr>
          <p:nvPr>
            <p:ph type="title"/>
          </p:nvPr>
        </p:nvSpPr>
        <p:spPr/>
        <p:txBody>
          <a:bodyPr/>
          <a:lstStyle/>
          <a:p>
            <a:r>
              <a:rPr lang="en-US" dirty="0"/>
              <a:t>What are system-versioned temporal tables?</a:t>
            </a:r>
          </a:p>
        </p:txBody>
      </p:sp>
      <p:sp>
        <p:nvSpPr>
          <p:cNvPr id="3" name="Text Placeholder 2">
            <a:extLst>
              <a:ext uri="{FF2B5EF4-FFF2-40B4-BE49-F238E27FC236}">
                <a16:creationId xmlns:a16="http://schemas.microsoft.com/office/drawing/2014/main" id="{66A4F779-B355-2ACA-DFE2-04C19B410943}"/>
              </a:ext>
            </a:extLst>
          </p:cNvPr>
          <p:cNvSpPr>
            <a:spLocks noGrp="1"/>
          </p:cNvSpPr>
          <p:nvPr>
            <p:ph type="body" idx="1"/>
          </p:nvPr>
        </p:nvSpPr>
        <p:spPr/>
        <p:txBody>
          <a:bodyPr/>
          <a:lstStyle/>
          <a:p>
            <a:r>
              <a:rPr lang="en-US" dirty="0"/>
              <a:t>Time Travelling Data: SQL Server Temporal Tables</a:t>
            </a:r>
          </a:p>
        </p:txBody>
      </p:sp>
    </p:spTree>
    <p:extLst>
      <p:ext uri="{BB962C8B-B14F-4D97-AF65-F5344CB8AC3E}">
        <p14:creationId xmlns:p14="http://schemas.microsoft.com/office/powerpoint/2010/main" val="2602343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15BA9-E609-FEF6-A3DF-B06C4D487006}"/>
              </a:ext>
            </a:extLst>
          </p:cNvPr>
          <p:cNvSpPr>
            <a:spLocks noGrp="1"/>
          </p:cNvSpPr>
          <p:nvPr>
            <p:ph type="title"/>
          </p:nvPr>
        </p:nvSpPr>
        <p:spPr/>
        <p:txBody>
          <a:bodyPr/>
          <a:lstStyle/>
          <a:p>
            <a:r>
              <a:rPr lang="en-US" dirty="0"/>
              <a:t>Track Changes</a:t>
            </a:r>
          </a:p>
        </p:txBody>
      </p:sp>
      <p:pic>
        <p:nvPicPr>
          <p:cNvPr id="6" name="Picture Placeholder 5">
            <a:extLst>
              <a:ext uri="{FF2B5EF4-FFF2-40B4-BE49-F238E27FC236}">
                <a16:creationId xmlns:a16="http://schemas.microsoft.com/office/drawing/2014/main" id="{52559082-9854-58F4-D461-36D0371ED30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5CD012C1-5D52-E865-D884-2382E50CD02F}"/>
              </a:ext>
            </a:extLst>
          </p:cNvPr>
          <p:cNvSpPr>
            <a:spLocks noGrp="1"/>
          </p:cNvSpPr>
          <p:nvPr>
            <p:ph type="body" sz="half" idx="2"/>
          </p:nvPr>
        </p:nvSpPr>
        <p:spPr/>
        <p:txBody>
          <a:bodyPr/>
          <a:lstStyle/>
          <a:p>
            <a:r>
              <a:rPr lang="en-US" dirty="0"/>
              <a:t>What are system-versioned temporal tables?</a:t>
            </a:r>
          </a:p>
        </p:txBody>
      </p:sp>
    </p:spTree>
    <p:extLst>
      <p:ext uri="{BB962C8B-B14F-4D97-AF65-F5344CB8AC3E}">
        <p14:creationId xmlns:p14="http://schemas.microsoft.com/office/powerpoint/2010/main" val="2468137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233C8-3D95-539F-5D80-D29A27F56780}"/>
              </a:ext>
            </a:extLst>
          </p:cNvPr>
          <p:cNvSpPr>
            <a:spLocks noGrp="1"/>
          </p:cNvSpPr>
          <p:nvPr>
            <p:ph type="title"/>
          </p:nvPr>
        </p:nvSpPr>
        <p:spPr/>
        <p:txBody>
          <a:bodyPr/>
          <a:lstStyle/>
          <a:p>
            <a:r>
              <a:rPr lang="en-US" dirty="0"/>
              <a:t>System-Versioned</a:t>
            </a:r>
          </a:p>
        </p:txBody>
      </p:sp>
      <p:pic>
        <p:nvPicPr>
          <p:cNvPr id="6" name="Picture Placeholder 5">
            <a:extLst>
              <a:ext uri="{FF2B5EF4-FFF2-40B4-BE49-F238E27FC236}">
                <a16:creationId xmlns:a16="http://schemas.microsoft.com/office/drawing/2014/main" id="{2F7AAF50-369B-E5AB-7B50-2B3531DD1DB9}"/>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04EDBF65-1246-E986-AC5B-B3BDD3607AF2}"/>
              </a:ext>
            </a:extLst>
          </p:cNvPr>
          <p:cNvSpPr>
            <a:spLocks noGrp="1"/>
          </p:cNvSpPr>
          <p:nvPr>
            <p:ph type="body" sz="half" idx="2"/>
          </p:nvPr>
        </p:nvSpPr>
        <p:spPr/>
        <p:txBody>
          <a:bodyPr/>
          <a:lstStyle/>
          <a:p>
            <a:r>
              <a:rPr lang="en-US" dirty="0"/>
              <a:t>What are system-versioned temporal tables?</a:t>
            </a:r>
          </a:p>
        </p:txBody>
      </p:sp>
    </p:spTree>
    <p:extLst>
      <p:ext uri="{BB962C8B-B14F-4D97-AF65-F5344CB8AC3E}">
        <p14:creationId xmlns:p14="http://schemas.microsoft.com/office/powerpoint/2010/main" val="318771227"/>
      </p:ext>
    </p:extLst>
  </p:cSld>
  <p:clrMapOvr>
    <a:masterClrMapping/>
  </p:clrMapOvr>
</p:sld>
</file>

<file path=ppt/theme/theme1.xml><?xml version="1.0" encoding="utf-8"?>
<a:theme xmlns:a="http://schemas.openxmlformats.org/drawingml/2006/main" name="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ark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it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5037</TotalTime>
  <Words>1849</Words>
  <Application>Microsoft Office PowerPoint</Application>
  <PresentationFormat>Widescreen</PresentationFormat>
  <Paragraphs>370</Paragraphs>
  <Slides>42</Slides>
  <Notes>20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42</vt:i4>
      </vt:variant>
    </vt:vector>
  </HeadingPairs>
  <TitlesOfParts>
    <vt:vector size="50" baseType="lpstr">
      <vt:lpstr>Arial</vt:lpstr>
      <vt:lpstr>Calibri</vt:lpstr>
      <vt:lpstr>Consolas</vt:lpstr>
      <vt:lpstr>Kamerik205 8</vt:lpstr>
      <vt:lpstr>open sans</vt:lpstr>
      <vt:lpstr>Master</vt:lpstr>
      <vt:lpstr>Dark Background</vt:lpstr>
      <vt:lpstr>Title</vt:lpstr>
      <vt:lpstr>PowerPoint Presentation</vt:lpstr>
      <vt:lpstr>PowerPoint Presentation</vt:lpstr>
      <vt:lpstr>PowerPoint Presentation</vt:lpstr>
      <vt:lpstr>PowerPoint Presentation</vt:lpstr>
      <vt:lpstr>PowerPoint Presentation</vt:lpstr>
      <vt:lpstr>PowerPoint Presentation</vt:lpstr>
      <vt:lpstr>What are system-versioned temporal tables?</vt:lpstr>
      <vt:lpstr>Track Changes</vt:lpstr>
      <vt:lpstr>System-Versioned</vt:lpstr>
      <vt:lpstr>Rule of Two</vt:lpstr>
      <vt:lpstr>Availability</vt:lpstr>
      <vt:lpstr>Why use temporal tables?</vt:lpstr>
      <vt:lpstr>Why use temporal tables?</vt:lpstr>
      <vt:lpstr>Auditing</vt:lpstr>
      <vt:lpstr>Reconstructing State</vt:lpstr>
      <vt:lpstr>Calculating Trends</vt:lpstr>
      <vt:lpstr>Slowly Changing Dimensions</vt:lpstr>
      <vt:lpstr>Accidental Recovery</vt:lpstr>
      <vt:lpstr>How do temporal tables work?</vt:lpstr>
      <vt:lpstr>How do temporal tables work?</vt:lpstr>
      <vt:lpstr>How do temporal tables work?</vt:lpstr>
      <vt:lpstr>How do temporal tables work?</vt:lpstr>
      <vt:lpstr>How do temporal tables work?</vt:lpstr>
      <vt:lpstr>How do temporal tables work?</vt:lpstr>
      <vt:lpstr>How do temporal tables work?</vt:lpstr>
      <vt:lpstr>How do temporal tables work?</vt:lpstr>
      <vt:lpstr>How do temporal tables work?</vt:lpstr>
      <vt:lpstr>How do temporal tables work?</vt:lpstr>
      <vt:lpstr>Temporal Query Expressions</vt:lpstr>
      <vt:lpstr>Temporal Query Expressions</vt:lpstr>
      <vt:lpstr>Temporal Query Expressions</vt:lpstr>
      <vt:lpstr>Temporal Query Expressions</vt:lpstr>
      <vt:lpstr>Temporal Query Expressions</vt:lpstr>
      <vt:lpstr>What are common use cases for using temporal tables?</vt:lpstr>
      <vt:lpstr>PowerPoint Presentation</vt:lpstr>
      <vt:lpstr>Time to Engage</vt:lpstr>
      <vt:lpstr>Temporal Tables in Entity Framework</vt:lpstr>
      <vt:lpstr>Temporal Tables in Entity Framework</vt:lpstr>
      <vt:lpstr>Temporal Tables in Entity Framework</vt:lpstr>
      <vt:lpstr>Temporal Tables in Entity Framework</vt:lpstr>
      <vt:lpstr>LINQ Extension Methods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21</cp:revision>
  <dcterms:created xsi:type="dcterms:W3CDTF">2022-07-09T20:27:23Z</dcterms:created>
  <dcterms:modified xsi:type="dcterms:W3CDTF">2023-10-18T12:16:25Z</dcterms:modified>
</cp:coreProperties>
</file>